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22"/>
  </p:notesMasterIdLst>
  <p:sldIdLst>
    <p:sldId id="256" r:id="rId2"/>
    <p:sldId id="284" r:id="rId3"/>
    <p:sldId id="279" r:id="rId4"/>
    <p:sldId id="280" r:id="rId5"/>
    <p:sldId id="281" r:id="rId6"/>
    <p:sldId id="300" r:id="rId7"/>
    <p:sldId id="301" r:id="rId8"/>
    <p:sldId id="285" r:id="rId9"/>
    <p:sldId id="291" r:id="rId10"/>
    <p:sldId id="292" r:id="rId11"/>
    <p:sldId id="293" r:id="rId12"/>
    <p:sldId id="294" r:id="rId13"/>
    <p:sldId id="295" r:id="rId14"/>
    <p:sldId id="286" r:id="rId15"/>
    <p:sldId id="296" r:id="rId16"/>
    <p:sldId id="297" r:id="rId17"/>
    <p:sldId id="298" r:id="rId18"/>
    <p:sldId id="288" r:id="rId19"/>
    <p:sldId id="304" r:id="rId20"/>
    <p:sldId id="305"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416A7C4-6AB6-49DB-965D-698C70924628}" type="datetimeFigureOut">
              <a:rPr lang="ru-RU"/>
              <a:pPr>
                <a:defRPr/>
              </a:pPr>
              <a:t>10.05.2020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5E5349E-2E77-4668-B5E5-41995F1D49C8}" type="slidenum">
              <a:rPr lang="ru-RU"/>
              <a:pPr>
                <a:defRPr/>
              </a:pPr>
              <a:t>‹#›</a:t>
            </a:fld>
            <a:endParaRPr lang="ru-RU"/>
          </a:p>
        </p:txBody>
      </p:sp>
    </p:spTree>
    <p:extLst>
      <p:ext uri="{BB962C8B-B14F-4D97-AF65-F5344CB8AC3E}">
        <p14:creationId xmlns:p14="http://schemas.microsoft.com/office/powerpoint/2010/main" val="2752977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lvl1pPr>
          </a:lstStyle>
          <a:p>
            <a:pPr>
              <a:defRPr/>
            </a:pPr>
            <a:endParaRPr lang="ru-RU"/>
          </a:p>
        </p:txBody>
      </p:sp>
      <p:sp>
        <p:nvSpPr>
          <p:cNvPr id="5" name="Footer Placeholder 18"/>
          <p:cNvSpPr>
            <a:spLocks noGrp="1"/>
          </p:cNvSpPr>
          <p:nvPr>
            <p:ph type="ftr" sz="quarter" idx="11"/>
          </p:nvPr>
        </p:nvSpPr>
        <p:spPr/>
        <p:txBody>
          <a:bodyPr/>
          <a:lstStyle>
            <a:lvl1pPr>
              <a:defRPr/>
            </a:lvl1pPr>
          </a:lstStyle>
          <a:p>
            <a:pPr>
              <a:defRPr/>
            </a:pPr>
            <a:endParaRPr lang="ru-RU"/>
          </a:p>
        </p:txBody>
      </p:sp>
      <p:sp>
        <p:nvSpPr>
          <p:cNvPr id="6" name="Slide Number Placeholder 26"/>
          <p:cNvSpPr>
            <a:spLocks noGrp="1"/>
          </p:cNvSpPr>
          <p:nvPr>
            <p:ph type="sldNum" sz="quarter" idx="12"/>
          </p:nvPr>
        </p:nvSpPr>
        <p:spPr/>
        <p:txBody>
          <a:bodyPr/>
          <a:lstStyle>
            <a:lvl1pPr>
              <a:defRPr/>
            </a:lvl1pPr>
          </a:lstStyle>
          <a:p>
            <a:pPr>
              <a:defRPr/>
            </a:pPr>
            <a:fld id="{0DD22F3E-DFFB-45FE-8D61-F11305C37CA2}" type="slidenum">
              <a:rPr lang="ru-RU"/>
              <a:pPr>
                <a:defRPr/>
              </a:pPr>
              <a:t>‹#›</a:t>
            </a:fld>
            <a:endParaRPr lang="ru-RU"/>
          </a:p>
        </p:txBody>
      </p:sp>
    </p:spTree>
    <p:extLst>
      <p:ext uri="{BB962C8B-B14F-4D97-AF65-F5344CB8AC3E}">
        <p14:creationId xmlns:p14="http://schemas.microsoft.com/office/powerpoint/2010/main" val="4099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1AA9EA32-2B55-429F-BEEA-0DF4EBCAE660}" type="slidenum">
              <a:rPr lang="ru-RU"/>
              <a:pPr>
                <a:defRPr/>
              </a:pPr>
              <a:t>‹#›</a:t>
            </a:fld>
            <a:endParaRPr lang="ru-RU"/>
          </a:p>
        </p:txBody>
      </p:sp>
    </p:spTree>
    <p:extLst>
      <p:ext uri="{BB962C8B-B14F-4D97-AF65-F5344CB8AC3E}">
        <p14:creationId xmlns:p14="http://schemas.microsoft.com/office/powerpoint/2010/main" val="342013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EEF2450B-7A58-43F4-9DE2-3AF7F607BA2D}" type="slidenum">
              <a:rPr lang="ru-RU"/>
              <a:pPr>
                <a:defRPr/>
              </a:pPr>
              <a:t>‹#›</a:t>
            </a:fld>
            <a:endParaRPr lang="ru-RU"/>
          </a:p>
        </p:txBody>
      </p:sp>
    </p:spTree>
    <p:extLst>
      <p:ext uri="{BB962C8B-B14F-4D97-AF65-F5344CB8AC3E}">
        <p14:creationId xmlns:p14="http://schemas.microsoft.com/office/powerpoint/2010/main" val="135266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F1D96051-6E94-4D19-AA1A-ADDF0DF53A4E}" type="slidenum">
              <a:rPr lang="ru-RU"/>
              <a:pPr>
                <a:defRPr/>
              </a:pPr>
              <a:t>‹#›</a:t>
            </a:fld>
            <a:endParaRPr lang="ru-RU"/>
          </a:p>
        </p:txBody>
      </p:sp>
    </p:spTree>
    <p:extLst>
      <p:ext uri="{BB962C8B-B14F-4D97-AF65-F5344CB8AC3E}">
        <p14:creationId xmlns:p14="http://schemas.microsoft.com/office/powerpoint/2010/main" val="206087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5DE8AE3-133F-4647-9057-2EAA914C960C}" type="slidenum">
              <a:rPr lang="ru-RU"/>
              <a:pPr>
                <a:defRPr/>
              </a:pPr>
              <a:t>‹#›</a:t>
            </a:fld>
            <a:endParaRPr lang="ru-RU"/>
          </a:p>
        </p:txBody>
      </p:sp>
    </p:spTree>
    <p:extLst>
      <p:ext uri="{BB962C8B-B14F-4D97-AF65-F5344CB8AC3E}">
        <p14:creationId xmlns:p14="http://schemas.microsoft.com/office/powerpoint/2010/main" val="2292300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E8527D7A-8A6B-4BDD-AA47-1377B4F751A5}" type="slidenum">
              <a:rPr lang="ru-RU"/>
              <a:pPr>
                <a:defRPr/>
              </a:pPr>
              <a:t>‹#›</a:t>
            </a:fld>
            <a:endParaRPr lang="ru-RU"/>
          </a:p>
        </p:txBody>
      </p:sp>
    </p:spTree>
    <p:extLst>
      <p:ext uri="{BB962C8B-B14F-4D97-AF65-F5344CB8AC3E}">
        <p14:creationId xmlns:p14="http://schemas.microsoft.com/office/powerpoint/2010/main" val="139793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endParaRPr lang="ru-RU"/>
          </a:p>
        </p:txBody>
      </p:sp>
      <p:sp>
        <p:nvSpPr>
          <p:cNvPr id="8" name="Footer Placeholder 21"/>
          <p:cNvSpPr>
            <a:spLocks noGrp="1"/>
          </p:cNvSpPr>
          <p:nvPr>
            <p:ph type="ftr" sz="quarter" idx="11"/>
          </p:nvPr>
        </p:nvSpPr>
        <p:spPr/>
        <p:txBody>
          <a:bodyPr/>
          <a:lstStyle>
            <a:lvl1pPr>
              <a:defRPr/>
            </a:lvl1pPr>
          </a:lstStyle>
          <a:p>
            <a:pPr>
              <a:defRPr/>
            </a:pPr>
            <a:endParaRPr lang="ru-RU"/>
          </a:p>
        </p:txBody>
      </p:sp>
      <p:sp>
        <p:nvSpPr>
          <p:cNvPr id="9" name="Slide Number Placeholder 17"/>
          <p:cNvSpPr>
            <a:spLocks noGrp="1"/>
          </p:cNvSpPr>
          <p:nvPr>
            <p:ph type="sldNum" sz="quarter" idx="12"/>
          </p:nvPr>
        </p:nvSpPr>
        <p:spPr/>
        <p:txBody>
          <a:bodyPr/>
          <a:lstStyle>
            <a:lvl1pPr>
              <a:defRPr/>
            </a:lvl1pPr>
          </a:lstStyle>
          <a:p>
            <a:pPr>
              <a:defRPr/>
            </a:pPr>
            <a:fld id="{E667682F-63DA-41F2-91EA-0662721C9491}" type="slidenum">
              <a:rPr lang="ru-RU"/>
              <a:pPr>
                <a:defRPr/>
              </a:pPr>
              <a:t>‹#›</a:t>
            </a:fld>
            <a:endParaRPr lang="ru-RU"/>
          </a:p>
        </p:txBody>
      </p:sp>
    </p:spTree>
    <p:extLst>
      <p:ext uri="{BB962C8B-B14F-4D97-AF65-F5344CB8AC3E}">
        <p14:creationId xmlns:p14="http://schemas.microsoft.com/office/powerpoint/2010/main" val="222932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endParaRPr lang="ru-RU"/>
          </a:p>
        </p:txBody>
      </p:sp>
      <p:sp>
        <p:nvSpPr>
          <p:cNvPr id="4" name="Footer Placeholder 21"/>
          <p:cNvSpPr>
            <a:spLocks noGrp="1"/>
          </p:cNvSpPr>
          <p:nvPr>
            <p:ph type="ftr" sz="quarter" idx="11"/>
          </p:nvPr>
        </p:nvSpPr>
        <p:spPr/>
        <p:txBody>
          <a:bodyPr/>
          <a:lstStyle>
            <a:lvl1pPr>
              <a:defRPr/>
            </a:lvl1pPr>
          </a:lstStyle>
          <a:p>
            <a:pPr>
              <a:defRPr/>
            </a:pPr>
            <a:endParaRPr lang="ru-RU"/>
          </a:p>
        </p:txBody>
      </p:sp>
      <p:sp>
        <p:nvSpPr>
          <p:cNvPr id="5" name="Slide Number Placeholder 17"/>
          <p:cNvSpPr>
            <a:spLocks noGrp="1"/>
          </p:cNvSpPr>
          <p:nvPr>
            <p:ph type="sldNum" sz="quarter" idx="12"/>
          </p:nvPr>
        </p:nvSpPr>
        <p:spPr/>
        <p:txBody>
          <a:bodyPr/>
          <a:lstStyle>
            <a:lvl1pPr>
              <a:defRPr/>
            </a:lvl1pPr>
          </a:lstStyle>
          <a:p>
            <a:pPr>
              <a:defRPr/>
            </a:pPr>
            <a:fld id="{1C94B064-4013-4115-9304-D12C015178A8}" type="slidenum">
              <a:rPr lang="ru-RU"/>
              <a:pPr>
                <a:defRPr/>
              </a:pPr>
              <a:t>‹#›</a:t>
            </a:fld>
            <a:endParaRPr lang="ru-RU"/>
          </a:p>
        </p:txBody>
      </p:sp>
    </p:spTree>
    <p:extLst>
      <p:ext uri="{BB962C8B-B14F-4D97-AF65-F5344CB8AC3E}">
        <p14:creationId xmlns:p14="http://schemas.microsoft.com/office/powerpoint/2010/main" val="60230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ru-RU"/>
          </a:p>
        </p:txBody>
      </p:sp>
      <p:sp>
        <p:nvSpPr>
          <p:cNvPr id="3" name="Footer Placeholder 21"/>
          <p:cNvSpPr>
            <a:spLocks noGrp="1"/>
          </p:cNvSpPr>
          <p:nvPr>
            <p:ph type="ftr" sz="quarter" idx="11"/>
          </p:nvPr>
        </p:nvSpPr>
        <p:spPr/>
        <p:txBody>
          <a:bodyPr/>
          <a:lstStyle>
            <a:lvl1pPr>
              <a:defRPr/>
            </a:lvl1pPr>
          </a:lstStyle>
          <a:p>
            <a:pPr>
              <a:defRPr/>
            </a:pPr>
            <a:endParaRPr lang="ru-RU"/>
          </a:p>
        </p:txBody>
      </p:sp>
      <p:sp>
        <p:nvSpPr>
          <p:cNvPr id="4" name="Slide Number Placeholder 17"/>
          <p:cNvSpPr>
            <a:spLocks noGrp="1"/>
          </p:cNvSpPr>
          <p:nvPr>
            <p:ph type="sldNum" sz="quarter" idx="12"/>
          </p:nvPr>
        </p:nvSpPr>
        <p:spPr/>
        <p:txBody>
          <a:bodyPr/>
          <a:lstStyle>
            <a:lvl1pPr>
              <a:defRPr/>
            </a:lvl1pPr>
          </a:lstStyle>
          <a:p>
            <a:pPr>
              <a:defRPr/>
            </a:pPr>
            <a:fld id="{070A558A-6BFE-43AD-A506-76AEC2FE6579}" type="slidenum">
              <a:rPr lang="ru-RU"/>
              <a:pPr>
                <a:defRPr/>
              </a:pPr>
              <a:t>‹#›</a:t>
            </a:fld>
            <a:endParaRPr lang="ru-RU"/>
          </a:p>
        </p:txBody>
      </p:sp>
    </p:spTree>
    <p:extLst>
      <p:ext uri="{BB962C8B-B14F-4D97-AF65-F5344CB8AC3E}">
        <p14:creationId xmlns:p14="http://schemas.microsoft.com/office/powerpoint/2010/main" val="389942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FC3CA7C8-10C3-4D34-8B79-0CA838CCAAD0}" type="slidenum">
              <a:rPr lang="ru-RU"/>
              <a:pPr>
                <a:defRPr/>
              </a:pPr>
              <a:t>‹#›</a:t>
            </a:fld>
            <a:endParaRPr lang="ru-RU"/>
          </a:p>
        </p:txBody>
      </p:sp>
    </p:spTree>
    <p:extLst>
      <p:ext uri="{BB962C8B-B14F-4D97-AF65-F5344CB8AC3E}">
        <p14:creationId xmlns:p14="http://schemas.microsoft.com/office/powerpoint/2010/main" val="7715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586AA9B-9566-4067-85E1-EDE5FA42D476}" type="slidenum">
              <a:rPr lang="ru-RU"/>
              <a:pPr>
                <a:defRPr/>
              </a:pPr>
              <a:t>‹#›</a:t>
            </a:fld>
            <a:endParaRPr lang="ru-RU"/>
          </a:p>
        </p:txBody>
      </p:sp>
    </p:spTree>
    <p:extLst>
      <p:ext uri="{BB962C8B-B14F-4D97-AF65-F5344CB8AC3E}">
        <p14:creationId xmlns:p14="http://schemas.microsoft.com/office/powerpoint/2010/main" val="3060706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F61B202-A870-46EB-A351-74F00B5E17E4}" type="slidenum">
              <a:rPr lang="ru-RU"/>
              <a:pPr>
                <a:defRPr/>
              </a:pPr>
              <a:t>‹#›</a:t>
            </a:fld>
            <a:endParaRPr lang="ru-R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84" r:id="rId1"/>
    <p:sldLayoutId id="2147483776" r:id="rId2"/>
    <p:sldLayoutId id="2147483785" r:id="rId3"/>
    <p:sldLayoutId id="2147483777" r:id="rId4"/>
    <p:sldLayoutId id="2147483778" r:id="rId5"/>
    <p:sldLayoutId id="2147483779" r:id="rId6"/>
    <p:sldLayoutId id="2147483780" r:id="rId7"/>
    <p:sldLayoutId id="2147483781" r:id="rId8"/>
    <p:sldLayoutId id="2147483786" r:id="rId9"/>
    <p:sldLayoutId id="2147483782" r:id="rId10"/>
    <p:sldLayoutId id="214748378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2976" y="214290"/>
            <a:ext cx="6838950" cy="1656183"/>
          </a:xfrm>
          <a:extLst/>
        </p:spPr>
        <p:txBody>
          <a:bodyPr/>
          <a:lstStyle/>
          <a:p>
            <a:pPr algn="ctr" eaLnBrk="1" fontAlgn="auto" hangingPunct="1">
              <a:spcAft>
                <a:spcPts val="0"/>
              </a:spcAft>
              <a:defRPr/>
            </a:pPr>
            <a:r>
              <a:rPr lang="ru-RU" sz="4800" dirty="0" smtClean="0">
                <a:solidFill>
                  <a:srgbClr val="FF0000"/>
                </a:solidFill>
              </a:rPr>
              <a:t>«Основы </a:t>
            </a:r>
            <a:r>
              <a:rPr lang="ru-RU" sz="4800" dirty="0">
                <a:solidFill>
                  <a:srgbClr val="FF0000"/>
                </a:solidFill>
              </a:rPr>
              <a:t>финансовой грамотности</a:t>
            </a:r>
            <a:r>
              <a:rPr lang="ru-RU" sz="4800" dirty="0" smtClean="0">
                <a:solidFill>
                  <a:srgbClr val="FF0000"/>
                </a:solidFill>
              </a:rPr>
              <a:t>»</a:t>
            </a:r>
            <a:r>
              <a:rPr lang="ru-RU" sz="3600" dirty="0" smtClean="0">
                <a:solidFill>
                  <a:srgbClr val="FF0000"/>
                </a:solidFill>
              </a:rPr>
              <a:t> </a:t>
            </a:r>
            <a:endParaRPr lang="ru-RU" sz="2400" dirty="0">
              <a:solidFill>
                <a:srgbClr val="FF0000"/>
              </a:solidFill>
            </a:endParaRPr>
          </a:p>
        </p:txBody>
      </p:sp>
      <p:sp>
        <p:nvSpPr>
          <p:cNvPr id="5123" name="Rectangle 3"/>
          <p:cNvSpPr>
            <a:spLocks noGrp="1" noChangeArrowheads="1"/>
          </p:cNvSpPr>
          <p:nvPr>
            <p:ph type="subTitle" idx="1"/>
          </p:nvPr>
        </p:nvSpPr>
        <p:spPr>
          <a:xfrm>
            <a:off x="898463" y="5017174"/>
            <a:ext cx="6215106" cy="1643050"/>
          </a:xfrm>
        </p:spPr>
        <p:txBody>
          <a:bodyPr/>
          <a:lstStyle/>
          <a:p>
            <a:pPr marR="0" algn="l" eaLnBrk="1" hangingPunct="1"/>
            <a:r>
              <a:rPr lang="ru-RU" sz="1600" dirty="0">
                <a:solidFill>
                  <a:schemeClr val="bg1"/>
                </a:solidFill>
              </a:rPr>
              <a:t>Экономику - науку –</a:t>
            </a:r>
          </a:p>
          <a:p>
            <a:pPr marR="0" algn="l" eaLnBrk="1" hangingPunct="1"/>
            <a:r>
              <a:rPr lang="ru-RU" sz="1600" dirty="0">
                <a:solidFill>
                  <a:schemeClr val="bg1"/>
                </a:solidFill>
              </a:rPr>
              <a:t>Не придумаешь от скуки. </a:t>
            </a:r>
          </a:p>
          <a:p>
            <a:pPr marR="0" algn="l" eaLnBrk="1" hangingPunct="1"/>
            <a:r>
              <a:rPr lang="ru-RU" sz="1600" dirty="0">
                <a:solidFill>
                  <a:schemeClr val="bg1"/>
                </a:solidFill>
              </a:rPr>
              <a:t>Чтобы лучше понимать, </a:t>
            </a:r>
          </a:p>
          <a:p>
            <a:pPr marR="0" algn="l" eaLnBrk="1" hangingPunct="1"/>
            <a:r>
              <a:rPr lang="ru-RU" sz="1600" dirty="0">
                <a:solidFill>
                  <a:schemeClr val="bg1"/>
                </a:solidFill>
              </a:rPr>
              <a:t>Как хозяйством управлять,</a:t>
            </a:r>
          </a:p>
          <a:p>
            <a:pPr marR="0" algn="l" eaLnBrk="1" hangingPunct="1"/>
            <a:r>
              <a:rPr lang="ru-RU" sz="1600" dirty="0">
                <a:solidFill>
                  <a:schemeClr val="bg1"/>
                </a:solidFill>
              </a:rPr>
              <a:t>Нам нужны ее ученья </a:t>
            </a:r>
          </a:p>
          <a:p>
            <a:pPr marR="0" algn="l" eaLnBrk="1" hangingPunct="1"/>
            <a:r>
              <a:rPr lang="ru-RU" sz="1600" dirty="0">
                <a:solidFill>
                  <a:schemeClr val="bg1"/>
                </a:solidFill>
              </a:rPr>
              <a:t>Для дальнейшего уменья</a:t>
            </a:r>
            <a:endParaRPr lang="ru-RU" sz="1600" dirty="0" smtClean="0">
              <a:solidFill>
                <a:schemeClr val="bg1"/>
              </a:solidFill>
            </a:endParaRPr>
          </a:p>
        </p:txBody>
      </p:sp>
      <p:pic>
        <p:nvPicPr>
          <p:cNvPr id="5125" name="Рисунок 6" descr="C:\Users\User\Pictures\деньги.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5536" y="1928802"/>
            <a:ext cx="6718033" cy="3095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500174"/>
          </a:xfrm>
        </p:spPr>
        <p:txBody>
          <a:bodyPr/>
          <a:lstStyle/>
          <a:p>
            <a:pPr algn="ctr"/>
            <a:r>
              <a:rPr lang="ru-RU" sz="5400" b="1" dirty="0" smtClean="0"/>
              <a:t>Сто рублей - Москва</a:t>
            </a:r>
            <a:endParaRPr lang="ru-RU" sz="5400" dirty="0"/>
          </a:p>
        </p:txBody>
      </p:sp>
      <p:sp>
        <p:nvSpPr>
          <p:cNvPr id="3" name="Содержимое 2"/>
          <p:cNvSpPr>
            <a:spLocks noGrp="1"/>
          </p:cNvSpPr>
          <p:nvPr>
            <p:ph idx="1"/>
          </p:nvPr>
        </p:nvSpPr>
        <p:spPr>
          <a:xfrm>
            <a:off x="4572000" y="1928802"/>
            <a:ext cx="4572000" cy="4389437"/>
          </a:xfrm>
        </p:spPr>
        <p:txBody>
          <a:bodyPr/>
          <a:lstStyle/>
          <a:p>
            <a:r>
              <a:rPr lang="ru-RU" sz="2400" dirty="0" smtClean="0"/>
              <a:t>Распространенная в обиходе сторублевая купюра содержит изображение . Аполлон с колесницей - скульптура с фронтона Большого Театра, а также само здание этого культурного заведения находится по обе стороны купюры.</a:t>
            </a:r>
            <a:endParaRPr lang="ru-RU" dirty="0"/>
          </a:p>
        </p:txBody>
      </p:sp>
      <p:pic>
        <p:nvPicPr>
          <p:cNvPr id="9218" name="Picture 2" descr="C:\Users\Любовь\Desktop\кружок Основы финансовой грамотности\картинки\1_53bf85596c8a553bf85596c976.jpg"/>
          <p:cNvPicPr>
            <a:picLocks noChangeAspect="1" noChangeArrowheads="1"/>
          </p:cNvPicPr>
          <p:nvPr/>
        </p:nvPicPr>
        <p:blipFill>
          <a:blip r:embed="rId2" cstate="print"/>
          <a:srcRect/>
          <a:stretch>
            <a:fillRect/>
          </a:stretch>
        </p:blipFill>
        <p:spPr bwMode="auto">
          <a:xfrm>
            <a:off x="285720" y="2000240"/>
            <a:ext cx="4286280" cy="42862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71546"/>
          </a:xfrm>
        </p:spPr>
        <p:txBody>
          <a:bodyPr/>
          <a:lstStyle/>
          <a:p>
            <a:pPr algn="ctr"/>
            <a:r>
              <a:rPr lang="ru-RU" b="1" dirty="0" smtClean="0"/>
              <a:t>Пятьсот рублей -Архангельск</a:t>
            </a:r>
            <a:endParaRPr lang="ru-RU" dirty="0"/>
          </a:p>
        </p:txBody>
      </p:sp>
      <p:sp>
        <p:nvSpPr>
          <p:cNvPr id="3" name="Содержимое 2"/>
          <p:cNvSpPr>
            <a:spLocks noGrp="1"/>
          </p:cNvSpPr>
          <p:nvPr>
            <p:ph idx="1"/>
          </p:nvPr>
        </p:nvSpPr>
        <p:spPr>
          <a:xfrm>
            <a:off x="4572000" y="1357298"/>
            <a:ext cx="4572000" cy="5103817"/>
          </a:xfrm>
        </p:spPr>
        <p:txBody>
          <a:bodyPr/>
          <a:lstStyle/>
          <a:p>
            <a:r>
              <a:rPr lang="ru-RU" sz="2200" dirty="0" smtClean="0"/>
              <a:t>Мощь и могущество города  передает памятник Петру I и морской порт с парусником. Эти изображения расположены на лицевой стороне купюры номиналом в пятьсот рублей. На оборотной же стороне виден Соловецкий монастырь – мужской монастырь Русской православной церкви, воздвигнутый еще в 1420-1430 годы и являющийся объектом всемирного наследия ЮНЕСКО.</a:t>
            </a:r>
            <a:r>
              <a:rPr lang="ru-RU" sz="2400" dirty="0" smtClean="0"/>
              <a:t/>
            </a:r>
            <a:br>
              <a:rPr lang="ru-RU" sz="2400" dirty="0" smtClean="0"/>
            </a:br>
            <a:endParaRPr lang="ru-RU" dirty="0"/>
          </a:p>
        </p:txBody>
      </p:sp>
      <p:pic>
        <p:nvPicPr>
          <p:cNvPr id="10242" name="Picture 2" descr="C:\Users\Любовь\Desktop\кружок Основы финансовой грамотности\картинки\1_53bf855971bab53bf855971c52.jpg"/>
          <p:cNvPicPr>
            <a:picLocks noChangeAspect="1" noChangeArrowheads="1"/>
          </p:cNvPicPr>
          <p:nvPr/>
        </p:nvPicPr>
        <p:blipFill>
          <a:blip r:embed="rId2" cstate="print"/>
          <a:srcRect/>
          <a:stretch>
            <a:fillRect/>
          </a:stretch>
        </p:blipFill>
        <p:spPr bwMode="auto">
          <a:xfrm>
            <a:off x="357158" y="1643050"/>
            <a:ext cx="4143404" cy="41434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71546"/>
          </a:xfrm>
        </p:spPr>
        <p:txBody>
          <a:bodyPr/>
          <a:lstStyle/>
          <a:p>
            <a:r>
              <a:rPr lang="ru-RU" b="1" dirty="0" smtClean="0"/>
              <a:t>Тысяча рублей - Ярославль</a:t>
            </a:r>
            <a:endParaRPr lang="ru-RU" dirty="0"/>
          </a:p>
        </p:txBody>
      </p:sp>
      <p:sp>
        <p:nvSpPr>
          <p:cNvPr id="3" name="Содержимое 2"/>
          <p:cNvSpPr>
            <a:spLocks noGrp="1"/>
          </p:cNvSpPr>
          <p:nvPr>
            <p:ph idx="1"/>
          </p:nvPr>
        </p:nvSpPr>
        <p:spPr>
          <a:xfrm>
            <a:off x="4286248" y="1357298"/>
            <a:ext cx="4857752" cy="5103817"/>
          </a:xfrm>
        </p:spPr>
        <p:txBody>
          <a:bodyPr/>
          <a:lstStyle/>
          <a:p>
            <a:r>
              <a:rPr lang="ru-RU" sz="2000" dirty="0" smtClean="0"/>
              <a:t>На крупной зеленой купюре изображен памятник основателю города – князю Ярославу Мудрому, который держит в руках храм. Он располагается в центре города. Памятник был воздвигнут в честь основания князем города . На заднем фоне видна часовня Казанской Богоматери, имеющая форму ракеты. На оборотной стороне купюры находится еще один памятник истории - храм Иоанна </a:t>
            </a:r>
            <a:r>
              <a:rPr lang="ru-RU" sz="2000" dirty="0" err="1" smtClean="0"/>
              <a:t>Предтичи</a:t>
            </a:r>
            <a:r>
              <a:rPr lang="ru-RU" sz="2000" dirty="0" smtClean="0"/>
              <a:t> (Крестителя), который имеет высокое федеральное и культурное значение.</a:t>
            </a:r>
            <a:r>
              <a:rPr lang="ru-RU" sz="2400" dirty="0" smtClean="0"/>
              <a:t/>
            </a:r>
            <a:br>
              <a:rPr lang="ru-RU" sz="2400" dirty="0" smtClean="0"/>
            </a:br>
            <a:endParaRPr lang="ru-RU" dirty="0"/>
          </a:p>
        </p:txBody>
      </p:sp>
      <p:pic>
        <p:nvPicPr>
          <p:cNvPr id="11266" name="Picture 2" descr="C:\Users\Любовь\Desktop\кружок Основы финансовой грамотности\картинки\1_53bf8559766f853bf855976973.jpg"/>
          <p:cNvPicPr>
            <a:picLocks noChangeAspect="1" noChangeArrowheads="1"/>
          </p:cNvPicPr>
          <p:nvPr/>
        </p:nvPicPr>
        <p:blipFill>
          <a:blip r:embed="rId2" cstate="print"/>
          <a:srcRect/>
          <a:stretch>
            <a:fillRect/>
          </a:stretch>
        </p:blipFill>
        <p:spPr bwMode="auto">
          <a:xfrm>
            <a:off x="214282" y="1500174"/>
            <a:ext cx="4095762" cy="40957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71546"/>
          </a:xfrm>
        </p:spPr>
        <p:txBody>
          <a:bodyPr/>
          <a:lstStyle/>
          <a:p>
            <a:r>
              <a:rPr lang="ru-RU" sz="4800" b="1" dirty="0" smtClean="0"/>
              <a:t>Пять тысяч рублей - Хабаровск</a:t>
            </a:r>
            <a:endParaRPr lang="ru-RU" sz="4800" dirty="0"/>
          </a:p>
        </p:txBody>
      </p:sp>
      <p:sp>
        <p:nvSpPr>
          <p:cNvPr id="3" name="Содержимое 2"/>
          <p:cNvSpPr>
            <a:spLocks noGrp="1"/>
          </p:cNvSpPr>
          <p:nvPr>
            <p:ph idx="1"/>
          </p:nvPr>
        </p:nvSpPr>
        <p:spPr>
          <a:xfrm>
            <a:off x="4286248" y="1357298"/>
            <a:ext cx="4857752" cy="5103817"/>
          </a:xfrm>
        </p:spPr>
        <p:txBody>
          <a:bodyPr/>
          <a:lstStyle/>
          <a:p>
            <a:r>
              <a:rPr lang="ru-RU" sz="2200" dirty="0" smtClean="0"/>
              <a:t>Красивая яркая купюра номиналом в пять тысяч рублей изображает величественный памятник генералу-губернатору восточной Сибири, графу Николаю </a:t>
            </a:r>
            <a:r>
              <a:rPr lang="ru-RU" sz="2200" dirty="0" err="1" smtClean="0"/>
              <a:t>Муравьев-Амурскому</a:t>
            </a:r>
            <a:r>
              <a:rPr lang="ru-RU" sz="2200" dirty="0" smtClean="0"/>
              <a:t>. Благодаря этой великой личности был возвращен Амур, уступленный Китаю в 1989 году. На оборотной стороне купюры изображено также могущественное строение - Хабаровский мост, или «Амурское чудо», длина которого составляет 2700 метров.</a:t>
            </a:r>
            <a:r>
              <a:rPr lang="ru-RU" sz="2000" dirty="0" smtClean="0"/>
              <a:t/>
            </a:r>
            <a:br>
              <a:rPr lang="ru-RU" sz="2000" dirty="0" smtClean="0"/>
            </a:br>
            <a:r>
              <a:rPr lang="ru-RU" sz="2400" dirty="0" smtClean="0"/>
              <a:t/>
            </a:r>
            <a:br>
              <a:rPr lang="ru-RU" sz="2400" dirty="0" smtClean="0"/>
            </a:br>
            <a:endParaRPr lang="ru-RU" dirty="0"/>
          </a:p>
        </p:txBody>
      </p:sp>
      <p:pic>
        <p:nvPicPr>
          <p:cNvPr id="5" name="Picture 2" descr="C:\Users\Любовь\Desktop\кружок Основы финансовой грамотности\картинки\1_53bf85597b50153bf85597b5ce.jpg"/>
          <p:cNvPicPr>
            <a:picLocks noChangeAspect="1" noChangeArrowheads="1"/>
          </p:cNvPicPr>
          <p:nvPr/>
        </p:nvPicPr>
        <p:blipFill>
          <a:blip r:embed="rId2" cstate="print"/>
          <a:srcRect/>
          <a:stretch>
            <a:fillRect/>
          </a:stretch>
        </p:blipFill>
        <p:spPr bwMode="auto">
          <a:xfrm>
            <a:off x="214282" y="1643050"/>
            <a:ext cx="4052107" cy="405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866762"/>
          </a:xfrm>
        </p:spPr>
        <p:txBody>
          <a:bodyPr/>
          <a:lstStyle/>
          <a:p>
            <a:pPr algn="ctr"/>
            <a:r>
              <a:rPr lang="ru-RU" b="1" dirty="0" smtClean="0"/>
              <a:t>Прием «Мозаика».</a:t>
            </a:r>
            <a:endParaRPr lang="ru-RU" dirty="0"/>
          </a:p>
        </p:txBody>
      </p:sp>
      <p:sp>
        <p:nvSpPr>
          <p:cNvPr id="5" name="Содержимое 4"/>
          <p:cNvSpPr>
            <a:spLocks noGrp="1"/>
          </p:cNvSpPr>
          <p:nvPr>
            <p:ph idx="1"/>
          </p:nvPr>
        </p:nvSpPr>
        <p:spPr>
          <a:xfrm>
            <a:off x="457200" y="1571612"/>
            <a:ext cx="8229600" cy="5286388"/>
          </a:xfrm>
        </p:spPr>
        <p:txBody>
          <a:bodyPr/>
          <a:lstStyle/>
          <a:p>
            <a:pPr lvl="0"/>
            <a:r>
              <a:rPr lang="ru-RU" sz="2400" dirty="0" smtClean="0"/>
              <a:t>Двух щенков и попугая можно обменять на четырёх котят. Один котёнок меняется на 50 рыбок, а один щенок - на двух попугаев. Сколько рыбок надо отдать, чтобы получить щенка?</a:t>
            </a:r>
          </a:p>
          <a:p>
            <a:pPr lvl="0"/>
            <a:r>
              <a:rPr lang="ru-RU" sz="2400" dirty="0" smtClean="0"/>
              <a:t>Один топор можно обменять на два лука, а один лук на четыре глиняных горшка. За два глиняных горшка надо отдать пять пучков лечебной травы. Сколько пучков травы надо собрать, чтобы получить топор?</a:t>
            </a:r>
          </a:p>
          <a:p>
            <a:r>
              <a:rPr lang="ru-RU" sz="2400" dirty="0" smtClean="0"/>
              <a:t>Три бабушки лепили пельмени. Первая лепит 240 пельменей в час, вторая – 180, а третья – 300. Сколько минут им понадобится, чтобы слепить 3000 пельменей? Сколько денег при этом они потратят, если продукты для изготовления 40 пельменей стоят 30 р.?</a:t>
            </a:r>
          </a:p>
          <a:p>
            <a:endParaRPr lang="ru-RU" dirty="0"/>
          </a:p>
        </p:txBody>
      </p:sp>
      <p:sp>
        <p:nvSpPr>
          <p:cNvPr id="6" name="Заголовок 1"/>
          <p:cNvSpPr txBox="1">
            <a:spLocks/>
          </p:cNvSpPr>
          <p:nvPr/>
        </p:nvSpPr>
        <p:spPr bwMode="auto">
          <a:xfrm>
            <a:off x="0" y="857232"/>
            <a:ext cx="8229600" cy="44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800" b="1" i="0" u="none" strike="noStrike" kern="1200" cap="none" spc="0" normalizeH="0" baseline="0" noProof="0" dirty="0" smtClean="0">
                <a:ln>
                  <a:noFill/>
                </a:ln>
                <a:solidFill>
                  <a:srgbClr val="FF0000"/>
                </a:solidFill>
                <a:effectLst/>
                <a:uLnTx/>
                <a:uFillTx/>
                <a:latin typeface="+mj-lt"/>
                <a:ea typeface="+mj-ea"/>
                <a:cs typeface="+mj-cs"/>
              </a:rPr>
              <a:t>Экономические задачи</a:t>
            </a:r>
            <a:endParaRPr kumimoji="0" lang="ru-RU" sz="28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229600" cy="1143000"/>
          </a:xfrm>
        </p:spPr>
        <p:txBody>
          <a:bodyPr/>
          <a:lstStyle/>
          <a:p>
            <a:r>
              <a:rPr lang="ru-RU" b="1" dirty="0" smtClean="0"/>
              <a:t>Задача № 1</a:t>
            </a:r>
            <a:endParaRPr lang="ru-RU" b="1" dirty="0"/>
          </a:p>
        </p:txBody>
      </p:sp>
      <p:sp>
        <p:nvSpPr>
          <p:cNvPr id="3" name="Содержимое 2"/>
          <p:cNvSpPr>
            <a:spLocks noGrp="1"/>
          </p:cNvSpPr>
          <p:nvPr>
            <p:ph sz="half" idx="1"/>
          </p:nvPr>
        </p:nvSpPr>
        <p:spPr>
          <a:xfrm>
            <a:off x="457200" y="1214423"/>
            <a:ext cx="8329642" cy="2000264"/>
          </a:xfrm>
        </p:spPr>
        <p:txBody>
          <a:bodyPr/>
          <a:lstStyle/>
          <a:p>
            <a:pPr lvl="0"/>
            <a:r>
              <a:rPr lang="ru-RU" sz="2800" dirty="0" smtClean="0"/>
              <a:t>Двух щенков и попугая можно обменять на четырёх котят. Один котёнок меняется на 50 рыбок, а один щенок - на двух попугаев. Сколько рыбок надо отдать, чтобы получить щенка?</a:t>
            </a:r>
          </a:p>
          <a:p>
            <a:endParaRPr lang="ru-RU" dirty="0"/>
          </a:p>
        </p:txBody>
      </p:sp>
      <p:sp>
        <p:nvSpPr>
          <p:cNvPr id="4" name="Содержимое 3"/>
          <p:cNvSpPr>
            <a:spLocks noGrp="1"/>
          </p:cNvSpPr>
          <p:nvPr>
            <p:ph sz="half" idx="2"/>
          </p:nvPr>
        </p:nvSpPr>
        <p:spPr>
          <a:xfrm>
            <a:off x="3643274" y="5072002"/>
            <a:ext cx="5500726" cy="1785998"/>
          </a:xfrm>
        </p:spPr>
        <p:txBody>
          <a:bodyPr/>
          <a:lstStyle/>
          <a:p>
            <a:r>
              <a:rPr lang="ru-RU" sz="2400" b="1" dirty="0" smtClean="0">
                <a:solidFill>
                  <a:schemeClr val="accent2">
                    <a:lumMod val="75000"/>
                  </a:schemeClr>
                </a:solidFill>
              </a:rPr>
              <a:t>2 щенка+1 попугай=200 рыбок</a:t>
            </a:r>
          </a:p>
          <a:p>
            <a:r>
              <a:rPr lang="ru-RU" sz="2400" b="1" dirty="0" smtClean="0">
                <a:solidFill>
                  <a:schemeClr val="accent2">
                    <a:lumMod val="75000"/>
                  </a:schemeClr>
                </a:solidFill>
              </a:rPr>
              <a:t>4 попугая+1 попугай=200 рыбок</a:t>
            </a:r>
          </a:p>
          <a:p>
            <a:r>
              <a:rPr lang="ru-RU" sz="2400" b="1" dirty="0" smtClean="0">
                <a:solidFill>
                  <a:schemeClr val="accent2">
                    <a:lumMod val="75000"/>
                  </a:schemeClr>
                </a:solidFill>
              </a:rPr>
              <a:t>1 попугай=40 рыбок</a:t>
            </a:r>
          </a:p>
          <a:p>
            <a:r>
              <a:rPr lang="ru-RU" sz="2400" b="1" dirty="0" smtClean="0">
                <a:solidFill>
                  <a:srgbClr val="FF0000"/>
                </a:solidFill>
              </a:rPr>
              <a:t>1 щенок </a:t>
            </a:r>
            <a:r>
              <a:rPr lang="ru-RU" sz="2400" b="1" dirty="0" smtClean="0">
                <a:solidFill>
                  <a:schemeClr val="accent2">
                    <a:lumMod val="75000"/>
                  </a:schemeClr>
                </a:solidFill>
              </a:rPr>
              <a:t>=2 </a:t>
            </a:r>
            <a:r>
              <a:rPr lang="ru-RU" sz="2400" b="1" dirty="0" err="1" smtClean="0">
                <a:solidFill>
                  <a:schemeClr val="accent2">
                    <a:lumMod val="75000"/>
                  </a:schemeClr>
                </a:solidFill>
              </a:rPr>
              <a:t>попугая=</a:t>
            </a:r>
            <a:r>
              <a:rPr lang="ru-RU" sz="2400" b="1" dirty="0" smtClean="0">
                <a:solidFill>
                  <a:schemeClr val="accent2">
                    <a:lumMod val="75000"/>
                  </a:schemeClr>
                </a:solidFill>
              </a:rPr>
              <a:t> </a:t>
            </a:r>
            <a:r>
              <a:rPr lang="ru-RU" sz="2400" b="1" dirty="0" smtClean="0">
                <a:solidFill>
                  <a:srgbClr val="FF0000"/>
                </a:solidFill>
              </a:rPr>
              <a:t>80 рыбок</a:t>
            </a:r>
            <a:endParaRPr lang="ru-RU" sz="2400" b="1" dirty="0">
              <a:solidFill>
                <a:srgbClr val="FF0000"/>
              </a:solidFill>
            </a:endParaRPr>
          </a:p>
        </p:txBody>
      </p:sp>
      <p:sp>
        <p:nvSpPr>
          <p:cNvPr id="5" name="Содержимое 3"/>
          <p:cNvSpPr txBox="1">
            <a:spLocks/>
          </p:cNvSpPr>
          <p:nvPr/>
        </p:nvSpPr>
        <p:spPr bwMode="auto">
          <a:xfrm>
            <a:off x="285720" y="3143248"/>
            <a:ext cx="5643602" cy="192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ru-RU" sz="2600" b="0" i="0" u="none" strike="noStrike" kern="1200" cap="none" spc="0" normalizeH="0" baseline="0" noProof="0" dirty="0" smtClean="0">
                <a:ln>
                  <a:noFill/>
                </a:ln>
                <a:solidFill>
                  <a:srgbClr val="7030A0"/>
                </a:solidFill>
                <a:effectLst/>
                <a:uLnTx/>
                <a:uFillTx/>
                <a:latin typeface="+mn-lt"/>
                <a:ea typeface="+mn-ea"/>
                <a:cs typeface="+mn-cs"/>
              </a:rPr>
              <a:t>2 щенка+1 попугай=4</a:t>
            </a:r>
            <a:r>
              <a:rPr kumimoji="0" lang="ru-RU" sz="2600" b="0" i="0" u="none" strike="noStrike" kern="1200" cap="none" spc="0" normalizeH="0" noProof="0" dirty="0" smtClean="0">
                <a:ln>
                  <a:noFill/>
                </a:ln>
                <a:solidFill>
                  <a:srgbClr val="7030A0"/>
                </a:solidFill>
                <a:effectLst/>
                <a:uLnTx/>
                <a:uFillTx/>
                <a:latin typeface="+mn-lt"/>
                <a:ea typeface="+mn-ea"/>
                <a:cs typeface="+mn-cs"/>
              </a:rPr>
              <a:t> котёнка</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ru-RU" sz="2600" baseline="0" dirty="0" smtClean="0">
                <a:solidFill>
                  <a:srgbClr val="7030A0"/>
                </a:solidFill>
                <a:latin typeface="+mn-lt"/>
                <a:cs typeface="+mn-cs"/>
              </a:rPr>
              <a:t>1 котёнок=50 рыбок</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ru-RU" sz="2600" b="0" i="0" u="none" strike="noStrike" kern="1200" cap="none" spc="0" normalizeH="0" noProof="0" dirty="0" smtClean="0">
                <a:ln>
                  <a:noFill/>
                </a:ln>
                <a:solidFill>
                  <a:srgbClr val="7030A0"/>
                </a:solidFill>
                <a:effectLst/>
                <a:uLnTx/>
                <a:uFillTx/>
                <a:latin typeface="+mn-lt"/>
                <a:ea typeface="+mn-ea"/>
                <a:cs typeface="+mn-cs"/>
              </a:rPr>
              <a:t>1 щенок=2 попугая</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ru-RU" sz="2600" b="1" i="0" u="none" strike="noStrike" kern="1200" cap="none" spc="0" normalizeH="0" noProof="0" dirty="0" smtClean="0">
                <a:ln>
                  <a:noFill/>
                </a:ln>
                <a:solidFill>
                  <a:srgbClr val="FF0000"/>
                </a:solidFill>
                <a:effectLst/>
                <a:uLnTx/>
                <a:uFillTx/>
                <a:latin typeface="+mn-lt"/>
                <a:ea typeface="+mn-ea"/>
                <a:cs typeface="+mn-cs"/>
              </a:rPr>
              <a:t>1 </a:t>
            </a:r>
            <a:r>
              <a:rPr kumimoji="0" lang="ru-RU" sz="2600" b="1" i="0" u="none" strike="noStrike" kern="1200" cap="none" spc="0" normalizeH="0" noProof="0" dirty="0" err="1" smtClean="0">
                <a:ln>
                  <a:noFill/>
                </a:ln>
                <a:solidFill>
                  <a:srgbClr val="FF0000"/>
                </a:solidFill>
                <a:effectLst/>
                <a:uLnTx/>
                <a:uFillTx/>
                <a:latin typeface="+mn-lt"/>
                <a:ea typeface="+mn-ea"/>
                <a:cs typeface="+mn-cs"/>
              </a:rPr>
              <a:t>щенок=</a:t>
            </a:r>
            <a:r>
              <a:rPr kumimoji="0" lang="ru-RU" sz="2600" b="1" i="0" u="none" strike="noStrike" kern="1200" cap="none" spc="0" normalizeH="0" noProof="0" dirty="0" smtClean="0">
                <a:ln>
                  <a:noFill/>
                </a:ln>
                <a:solidFill>
                  <a:srgbClr val="FF0000"/>
                </a:solidFill>
                <a:effectLst/>
                <a:uLnTx/>
                <a:uFillTx/>
                <a:latin typeface="+mn-lt"/>
                <a:ea typeface="+mn-ea"/>
                <a:cs typeface="+mn-cs"/>
              </a:rPr>
              <a:t>? рыбок</a:t>
            </a:r>
            <a:endParaRPr kumimoji="0" lang="ru-RU" sz="2600" b="1"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to="" calcmode="lin" valueType="num">
                                      <p:cBhvr>
                                        <p:cTn id="22" dur="1" fill="hold"/>
                                        <p:tgtEl>
                                          <p:spTgt spid="4">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to="" calcmode="lin" valueType="num">
                                      <p:cBhvr>
                                        <p:cTn id="27"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229600" cy="785794"/>
          </a:xfrm>
        </p:spPr>
        <p:txBody>
          <a:bodyPr/>
          <a:lstStyle/>
          <a:p>
            <a:r>
              <a:rPr lang="ru-RU" b="1" dirty="0" smtClean="0"/>
              <a:t>Задача № 2</a:t>
            </a:r>
            <a:endParaRPr lang="ru-RU" b="1" dirty="0"/>
          </a:p>
        </p:txBody>
      </p:sp>
      <p:sp>
        <p:nvSpPr>
          <p:cNvPr id="3" name="Содержимое 2"/>
          <p:cNvSpPr>
            <a:spLocks noGrp="1"/>
          </p:cNvSpPr>
          <p:nvPr>
            <p:ph sz="half" idx="1"/>
          </p:nvPr>
        </p:nvSpPr>
        <p:spPr>
          <a:xfrm>
            <a:off x="285720" y="928671"/>
            <a:ext cx="8501122" cy="2071702"/>
          </a:xfrm>
        </p:spPr>
        <p:txBody>
          <a:bodyPr/>
          <a:lstStyle/>
          <a:p>
            <a:pPr lvl="0"/>
            <a:r>
              <a:rPr lang="ru-RU" dirty="0" smtClean="0"/>
              <a:t>Один топор можно обменять на два лука, а один лук на четыре глиняных горшка. За два глиняных горшка надо отдать пять пучков лечебной травы. Сколько пучков травы надо собрать, чтобы получить топор?</a:t>
            </a:r>
          </a:p>
          <a:p>
            <a:endParaRPr lang="ru-RU" dirty="0"/>
          </a:p>
        </p:txBody>
      </p:sp>
      <p:sp>
        <p:nvSpPr>
          <p:cNvPr id="4" name="Содержимое 3"/>
          <p:cNvSpPr>
            <a:spLocks noGrp="1"/>
          </p:cNvSpPr>
          <p:nvPr>
            <p:ph sz="half" idx="2"/>
          </p:nvPr>
        </p:nvSpPr>
        <p:spPr>
          <a:xfrm>
            <a:off x="3643274" y="5072002"/>
            <a:ext cx="5500726" cy="1785998"/>
          </a:xfrm>
        </p:spPr>
        <p:txBody>
          <a:bodyPr/>
          <a:lstStyle/>
          <a:p>
            <a:r>
              <a:rPr lang="ru-RU" sz="2400" b="1" dirty="0" smtClean="0">
                <a:solidFill>
                  <a:schemeClr val="accent2">
                    <a:lumMod val="75000"/>
                  </a:schemeClr>
                </a:solidFill>
              </a:rPr>
              <a:t>1 топор=8 глиняных горшков</a:t>
            </a:r>
          </a:p>
          <a:p>
            <a:r>
              <a:rPr lang="ru-RU" sz="2400" b="1" dirty="0" smtClean="0">
                <a:solidFill>
                  <a:srgbClr val="FF0000"/>
                </a:solidFill>
              </a:rPr>
              <a:t>1 топор </a:t>
            </a:r>
            <a:r>
              <a:rPr lang="ru-RU" sz="2400" b="1" dirty="0" smtClean="0">
                <a:solidFill>
                  <a:schemeClr val="accent2">
                    <a:lumMod val="75000"/>
                  </a:schemeClr>
                </a:solidFill>
              </a:rPr>
              <a:t>= </a:t>
            </a:r>
            <a:r>
              <a:rPr lang="ru-RU" sz="2400" b="1" dirty="0" smtClean="0">
                <a:solidFill>
                  <a:srgbClr val="FF0000"/>
                </a:solidFill>
              </a:rPr>
              <a:t>20 пучков</a:t>
            </a:r>
            <a:endParaRPr lang="ru-RU" sz="2400" b="1" dirty="0">
              <a:solidFill>
                <a:srgbClr val="FF0000"/>
              </a:solidFill>
            </a:endParaRPr>
          </a:p>
        </p:txBody>
      </p:sp>
      <p:sp>
        <p:nvSpPr>
          <p:cNvPr id="5" name="Содержимое 3"/>
          <p:cNvSpPr txBox="1">
            <a:spLocks/>
          </p:cNvSpPr>
          <p:nvPr/>
        </p:nvSpPr>
        <p:spPr bwMode="auto">
          <a:xfrm>
            <a:off x="214282" y="2857496"/>
            <a:ext cx="5643602" cy="192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ru-RU" sz="2600" b="0" i="0" u="none" strike="noStrike" kern="1200" cap="none" spc="0" normalizeH="0" baseline="0" noProof="0" dirty="0" smtClean="0">
                <a:ln>
                  <a:noFill/>
                </a:ln>
                <a:solidFill>
                  <a:srgbClr val="7030A0"/>
                </a:solidFill>
                <a:effectLst/>
                <a:uLnTx/>
                <a:uFillTx/>
                <a:latin typeface="+mn-lt"/>
                <a:ea typeface="+mn-ea"/>
                <a:cs typeface="+mn-cs"/>
              </a:rPr>
              <a:t>1 топор=2 лука</a:t>
            </a:r>
            <a:endParaRPr kumimoji="0" lang="ru-RU" sz="2600" b="0" i="0" u="none" strike="noStrike" kern="1200" cap="none" spc="0" normalizeH="0" noProof="0" dirty="0" smtClean="0">
              <a:ln>
                <a:noFill/>
              </a:ln>
              <a:solidFill>
                <a:srgbClr val="7030A0"/>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ru-RU" sz="2600" baseline="0" dirty="0" smtClean="0">
                <a:solidFill>
                  <a:srgbClr val="7030A0"/>
                </a:solidFill>
                <a:latin typeface="+mn-lt"/>
                <a:cs typeface="+mn-cs"/>
              </a:rPr>
              <a:t>1 лук=4</a:t>
            </a:r>
            <a:r>
              <a:rPr lang="ru-RU" sz="2600" dirty="0" smtClean="0">
                <a:solidFill>
                  <a:srgbClr val="7030A0"/>
                </a:solidFill>
                <a:latin typeface="+mn-lt"/>
                <a:cs typeface="+mn-cs"/>
              </a:rPr>
              <a:t> глиняных горшка</a:t>
            </a:r>
            <a:endParaRPr lang="ru-RU" sz="2600" baseline="0" dirty="0" smtClean="0">
              <a:solidFill>
                <a:srgbClr val="7030A0"/>
              </a:solidFill>
              <a:latin typeface="+mn-lt"/>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ru-RU" sz="2600" dirty="0" smtClean="0">
                <a:solidFill>
                  <a:srgbClr val="7030A0"/>
                </a:solidFill>
                <a:latin typeface="+mn-lt"/>
                <a:cs typeface="+mn-cs"/>
              </a:rPr>
              <a:t>2 глиняных горшка=5 пучков</a:t>
            </a:r>
            <a:endParaRPr kumimoji="0" lang="ru-RU" sz="2600" b="0" i="0" u="none" strike="noStrike" kern="1200" cap="none" spc="0" normalizeH="0" noProof="0" dirty="0" smtClean="0">
              <a:ln>
                <a:noFill/>
              </a:ln>
              <a:solidFill>
                <a:srgbClr val="7030A0"/>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ru-RU" sz="2600" b="1" i="0" u="none" strike="noStrike" kern="1200" cap="none" spc="0" normalizeH="0" noProof="0" dirty="0" smtClean="0">
                <a:ln>
                  <a:noFill/>
                </a:ln>
                <a:solidFill>
                  <a:srgbClr val="FF0000"/>
                </a:solidFill>
                <a:effectLst/>
                <a:uLnTx/>
                <a:uFillTx/>
                <a:latin typeface="+mn-lt"/>
                <a:ea typeface="+mn-ea"/>
                <a:cs typeface="+mn-cs"/>
              </a:rPr>
              <a:t>1 топор =? </a:t>
            </a:r>
            <a:r>
              <a:rPr lang="ru-RU" sz="2600" b="1" dirty="0" smtClean="0">
                <a:solidFill>
                  <a:srgbClr val="FF0000"/>
                </a:solidFill>
                <a:latin typeface="+mn-lt"/>
                <a:cs typeface="+mn-cs"/>
              </a:rPr>
              <a:t>пучков</a:t>
            </a:r>
            <a:endParaRPr kumimoji="0" lang="ru-RU" sz="2600" b="1"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229600" cy="785794"/>
          </a:xfrm>
        </p:spPr>
        <p:txBody>
          <a:bodyPr/>
          <a:lstStyle/>
          <a:p>
            <a:r>
              <a:rPr lang="ru-RU" b="1" dirty="0" smtClean="0"/>
              <a:t>Задача № 3</a:t>
            </a:r>
            <a:endParaRPr lang="ru-RU" b="1" dirty="0"/>
          </a:p>
        </p:txBody>
      </p:sp>
      <p:sp>
        <p:nvSpPr>
          <p:cNvPr id="3" name="Содержимое 2"/>
          <p:cNvSpPr>
            <a:spLocks noGrp="1"/>
          </p:cNvSpPr>
          <p:nvPr>
            <p:ph sz="half" idx="1"/>
          </p:nvPr>
        </p:nvSpPr>
        <p:spPr>
          <a:xfrm>
            <a:off x="285720" y="714356"/>
            <a:ext cx="8501122" cy="1714512"/>
          </a:xfrm>
        </p:spPr>
        <p:txBody>
          <a:bodyPr/>
          <a:lstStyle/>
          <a:p>
            <a:r>
              <a:rPr lang="ru-RU" sz="2200" dirty="0" smtClean="0"/>
              <a:t>Три бабушки лепили пельмени. Первая лепит 240 пельменей в час, вторая – 180, а третья – 300. Сколько минут им понадобится, чтобы слепить 3000 пельменей? Сколько денег при этом они потратят, если продукты для изготовления 40 пельменей стоят 30 р.?</a:t>
            </a:r>
          </a:p>
          <a:p>
            <a:pPr>
              <a:buNone/>
            </a:pPr>
            <a:endParaRPr lang="ru-RU" dirty="0"/>
          </a:p>
        </p:txBody>
      </p:sp>
      <p:sp>
        <p:nvSpPr>
          <p:cNvPr id="4" name="Содержимое 3"/>
          <p:cNvSpPr>
            <a:spLocks noGrp="1"/>
          </p:cNvSpPr>
          <p:nvPr>
            <p:ph sz="half" idx="2"/>
          </p:nvPr>
        </p:nvSpPr>
        <p:spPr>
          <a:xfrm>
            <a:off x="1428728" y="4071942"/>
            <a:ext cx="7715272" cy="2643182"/>
          </a:xfrm>
        </p:spPr>
        <p:txBody>
          <a:bodyPr/>
          <a:lstStyle/>
          <a:p>
            <a:pPr lvl="0"/>
            <a:r>
              <a:rPr lang="ru-RU" sz="2200" b="1" dirty="0" smtClean="0">
                <a:solidFill>
                  <a:schemeClr val="accent2">
                    <a:lumMod val="75000"/>
                  </a:schemeClr>
                </a:solidFill>
              </a:rPr>
              <a:t>240+180+300=720 (пельменей) – за 60 минут</a:t>
            </a:r>
            <a:endParaRPr lang="ru-RU" sz="2200" dirty="0" smtClean="0">
              <a:solidFill>
                <a:schemeClr val="accent2">
                  <a:lumMod val="75000"/>
                </a:schemeClr>
              </a:solidFill>
            </a:endParaRPr>
          </a:p>
          <a:p>
            <a:pPr lvl="0"/>
            <a:r>
              <a:rPr lang="ru-RU" sz="2200" b="1" dirty="0" smtClean="0">
                <a:solidFill>
                  <a:schemeClr val="accent2">
                    <a:lumMod val="75000"/>
                  </a:schemeClr>
                </a:solidFill>
              </a:rPr>
              <a:t>720+720+720+720=2880 (пельменей) – за 240 минут</a:t>
            </a:r>
            <a:endParaRPr lang="ru-RU" sz="2200" dirty="0" smtClean="0">
              <a:solidFill>
                <a:schemeClr val="accent2">
                  <a:lumMod val="75000"/>
                </a:schemeClr>
              </a:solidFill>
            </a:endParaRPr>
          </a:p>
          <a:p>
            <a:r>
              <a:rPr lang="ru-RU" sz="2200" b="1" dirty="0" smtClean="0">
                <a:solidFill>
                  <a:schemeClr val="accent2">
                    <a:lumMod val="75000"/>
                  </a:schemeClr>
                </a:solidFill>
              </a:rPr>
              <a:t>240:6=40 (пельменей) – 1 бабушка делает за 10 минут</a:t>
            </a:r>
          </a:p>
          <a:p>
            <a:r>
              <a:rPr lang="ru-RU" sz="2200" b="1" dirty="0" smtClean="0">
                <a:solidFill>
                  <a:schemeClr val="accent2">
                    <a:lumMod val="75000"/>
                  </a:schemeClr>
                </a:solidFill>
              </a:rPr>
              <a:t>180:6=30 (пельменей) – 2 бабушка делает за 10 минут</a:t>
            </a:r>
          </a:p>
          <a:p>
            <a:r>
              <a:rPr lang="ru-RU" sz="2200" b="1" dirty="0" smtClean="0">
                <a:solidFill>
                  <a:schemeClr val="accent2">
                    <a:lumMod val="75000"/>
                  </a:schemeClr>
                </a:solidFill>
              </a:rPr>
              <a:t>300:6=50 (пельменей) – 3 бабушка делает за 10 минут</a:t>
            </a:r>
          </a:p>
          <a:p>
            <a:r>
              <a:rPr lang="ru-RU" sz="2200" b="1" dirty="0" smtClean="0">
                <a:solidFill>
                  <a:schemeClr val="accent2">
                    <a:lumMod val="75000"/>
                  </a:schemeClr>
                </a:solidFill>
              </a:rPr>
              <a:t>40+30+50=120 (пельменей) – за 10 минут вместе</a:t>
            </a:r>
          </a:p>
          <a:p>
            <a:r>
              <a:rPr lang="ru-RU" sz="2200" b="1" dirty="0" smtClean="0">
                <a:solidFill>
                  <a:srgbClr val="FF0000"/>
                </a:solidFill>
              </a:rPr>
              <a:t>240+10=250 (минут)</a:t>
            </a:r>
            <a:endParaRPr lang="ru-RU" sz="2200" b="1" dirty="0">
              <a:solidFill>
                <a:srgbClr val="FF0000"/>
              </a:solidFill>
            </a:endParaRPr>
          </a:p>
        </p:txBody>
      </p:sp>
      <p:sp>
        <p:nvSpPr>
          <p:cNvPr id="5" name="Содержимое 3"/>
          <p:cNvSpPr txBox="1">
            <a:spLocks/>
          </p:cNvSpPr>
          <p:nvPr/>
        </p:nvSpPr>
        <p:spPr bwMode="auto">
          <a:xfrm>
            <a:off x="285720" y="2500306"/>
            <a:ext cx="5643602" cy="164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ru-RU" sz="2200" b="0" i="0" u="none" strike="noStrike" kern="1200" cap="none" spc="0" normalizeH="0" baseline="0" noProof="0" dirty="0" smtClean="0">
                <a:ln>
                  <a:noFill/>
                </a:ln>
                <a:solidFill>
                  <a:srgbClr val="7030A0"/>
                </a:solidFill>
                <a:effectLst/>
                <a:uLnTx/>
                <a:uFillTx/>
                <a:latin typeface="+mn-lt"/>
                <a:ea typeface="+mn-ea"/>
                <a:cs typeface="+mn-cs"/>
              </a:rPr>
              <a:t>1 бабушка=240</a:t>
            </a:r>
            <a:r>
              <a:rPr kumimoji="0" lang="ru-RU" sz="2200" b="0" i="0" u="none" strike="noStrike" kern="1200" cap="none" spc="0" normalizeH="0" noProof="0" dirty="0" smtClean="0">
                <a:ln>
                  <a:noFill/>
                </a:ln>
                <a:solidFill>
                  <a:srgbClr val="7030A0"/>
                </a:solidFill>
                <a:effectLst/>
                <a:uLnTx/>
                <a:uFillTx/>
                <a:latin typeface="+mn-lt"/>
                <a:ea typeface="+mn-ea"/>
                <a:cs typeface="+mn-cs"/>
              </a:rPr>
              <a:t> пельменей за 1 час</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ru-RU" sz="2200" dirty="0" smtClean="0">
                <a:solidFill>
                  <a:srgbClr val="7030A0"/>
                </a:solidFill>
                <a:latin typeface="+mn-lt"/>
                <a:cs typeface="+mn-cs"/>
              </a:rPr>
              <a:t>2 бабушка</a:t>
            </a:r>
            <a:r>
              <a:rPr lang="ru-RU" sz="2200" baseline="0" dirty="0" smtClean="0">
                <a:solidFill>
                  <a:srgbClr val="7030A0"/>
                </a:solidFill>
                <a:latin typeface="+mn-lt"/>
                <a:cs typeface="+mn-cs"/>
              </a:rPr>
              <a:t>=180</a:t>
            </a:r>
            <a:r>
              <a:rPr lang="ru-RU" sz="2200" dirty="0" smtClean="0">
                <a:solidFill>
                  <a:srgbClr val="7030A0"/>
                </a:solidFill>
                <a:latin typeface="+mn-lt"/>
                <a:cs typeface="+mn-cs"/>
              </a:rPr>
              <a:t> пельменей за 1 час</a:t>
            </a:r>
            <a:endParaRPr lang="ru-RU" sz="2200" baseline="0" dirty="0" smtClean="0">
              <a:solidFill>
                <a:srgbClr val="7030A0"/>
              </a:solidFill>
              <a:latin typeface="+mn-lt"/>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ru-RU" sz="2200" dirty="0" smtClean="0">
                <a:solidFill>
                  <a:srgbClr val="7030A0"/>
                </a:solidFill>
                <a:latin typeface="+mn-lt"/>
                <a:cs typeface="+mn-cs"/>
              </a:rPr>
              <a:t>3 бабушка=300 пельменей за 1 час</a:t>
            </a:r>
            <a:endParaRPr kumimoji="0" lang="ru-RU" sz="2200" b="0" i="0" u="none" strike="noStrike" kern="1200" cap="none" spc="0" normalizeH="0" noProof="0" dirty="0" smtClean="0">
              <a:ln>
                <a:noFill/>
              </a:ln>
              <a:solidFill>
                <a:srgbClr val="7030A0"/>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ru-RU" sz="2200" b="1" dirty="0" smtClean="0">
                <a:solidFill>
                  <a:srgbClr val="FF0000"/>
                </a:solidFill>
                <a:latin typeface="+mn-lt"/>
                <a:cs typeface="+mn-cs"/>
              </a:rPr>
              <a:t>3 000 пельменей</a:t>
            </a:r>
            <a:r>
              <a:rPr kumimoji="0" lang="ru-RU" sz="2200" b="1" i="0" u="none" strike="noStrike" kern="1200" cap="none" spc="0" normalizeH="0" noProof="0" dirty="0" smtClean="0">
                <a:ln>
                  <a:noFill/>
                </a:ln>
                <a:solidFill>
                  <a:srgbClr val="FF0000"/>
                </a:solidFill>
                <a:effectLst/>
                <a:uLnTx/>
                <a:uFillTx/>
                <a:latin typeface="+mn-lt"/>
                <a:ea typeface="+mn-ea"/>
                <a:cs typeface="+mn-cs"/>
              </a:rPr>
              <a:t> =? минут</a:t>
            </a:r>
            <a:endParaRPr kumimoji="0" lang="ru-RU" sz="2200" b="1"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to="" calcmode="lin" valueType="num">
                                      <p:cBhvr>
                                        <p:cTn id="22" dur="1" fill="hold"/>
                                        <p:tgtEl>
                                          <p:spTgt spid="4">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to="" calcmode="lin" valueType="num">
                                      <p:cBhvr>
                                        <p:cTn id="27" dur="1" fill="hold"/>
                                        <p:tgtEl>
                                          <p:spTgt spid="4">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to="" calcmode="lin" valueType="num">
                                      <p:cBhvr>
                                        <p:cTn id="32" dur="1" fill="hold"/>
                                        <p:tgtEl>
                                          <p:spTgt spid="4">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to="" calcmode="lin" valueType="num">
                                      <p:cBhvr>
                                        <p:cTn id="37" dur="1" fill="hold"/>
                                        <p:tgtEl>
                                          <p:spTgt spid="4">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to="" calcmode="lin" valueType="num">
                                      <p:cBhvr>
                                        <p:cTn id="42" dur="1" fill="hold"/>
                                        <p:tgtEl>
                                          <p:spTgt spid="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85794"/>
          </a:xfrm>
        </p:spPr>
        <p:txBody>
          <a:bodyPr/>
          <a:lstStyle/>
          <a:p>
            <a:pPr algn="ctr"/>
            <a:r>
              <a:rPr lang="ru-RU" b="1" dirty="0" err="1" smtClean="0">
                <a:solidFill>
                  <a:srgbClr val="FF0000"/>
                </a:solidFill>
              </a:rPr>
              <a:t>Постер</a:t>
            </a:r>
            <a:r>
              <a:rPr lang="ru-RU" b="1" dirty="0" smtClean="0">
                <a:solidFill>
                  <a:srgbClr val="FF0000"/>
                </a:solidFill>
              </a:rPr>
              <a:t> «Оборот денег» </a:t>
            </a:r>
            <a:endParaRPr lang="ru-RU" dirty="0">
              <a:solidFill>
                <a:srgbClr val="FF0000"/>
              </a:solidFill>
            </a:endParaRPr>
          </a:p>
        </p:txBody>
      </p:sp>
      <p:pic>
        <p:nvPicPr>
          <p:cNvPr id="13314" name="Picture 2" descr="C:\Users\Любовь\Desktop\кружок Основы финансовой грамотности\картинки\834be255bc69732653cbab618cbaf735.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500166" y="3929066"/>
            <a:ext cx="2786082" cy="1857388"/>
          </a:xfrm>
          <a:prstGeom prst="rect">
            <a:avLst/>
          </a:prstGeom>
          <a:noFill/>
        </p:spPr>
      </p:pic>
      <p:pic>
        <p:nvPicPr>
          <p:cNvPr id="13315" name="Picture 3" descr="C:\Users\Любовь\Desktop\кружок Основы финансовой грамотности\картинки\139831201717914.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59632" y="1891482"/>
            <a:ext cx="2928958" cy="1646276"/>
          </a:xfrm>
          <a:prstGeom prst="rect">
            <a:avLst/>
          </a:prstGeom>
          <a:noFill/>
        </p:spPr>
      </p:pic>
      <p:pic>
        <p:nvPicPr>
          <p:cNvPr id="13316" name="Picture 4" descr="C:\Users\Любовь\Desktop\кружок Основы финансовой грамотности\картинки\doc65s40powy2dndt4knqt_800_48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3504" y="1785926"/>
            <a:ext cx="2285603" cy="1714512"/>
          </a:xfrm>
          <a:prstGeom prst="rect">
            <a:avLst/>
          </a:prstGeom>
          <a:noFill/>
        </p:spPr>
      </p:pic>
      <p:pic>
        <p:nvPicPr>
          <p:cNvPr id="13318" name="Picture 6" descr="C:\Users\Любовь\Desktop\кружок Основы финансовой грамотности\картинки\14075932132dmitry20kalinovsky20.jpe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2066" y="4071942"/>
            <a:ext cx="2462688" cy="1643074"/>
          </a:xfrm>
          <a:prstGeom prst="rect">
            <a:avLst/>
          </a:prstGeom>
          <a:noFill/>
        </p:spPr>
      </p:pic>
      <p:sp>
        <p:nvSpPr>
          <p:cNvPr id="10" name="Выгнутая вправо стрелка 9"/>
          <p:cNvSpPr/>
          <p:nvPr/>
        </p:nvSpPr>
        <p:spPr>
          <a:xfrm>
            <a:off x="7643834" y="2714620"/>
            <a:ext cx="1000132" cy="2214578"/>
          </a:xfrm>
          <a:prstGeom prst="curvedLeft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Выгнутая вниз стрелка 10"/>
          <p:cNvSpPr/>
          <p:nvPr/>
        </p:nvSpPr>
        <p:spPr>
          <a:xfrm flipH="1">
            <a:off x="3214678" y="5786454"/>
            <a:ext cx="2714644" cy="857232"/>
          </a:xfrm>
          <a:prstGeom prst="curvedUp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Выгнутая вверх стрелка 11"/>
          <p:cNvSpPr/>
          <p:nvPr/>
        </p:nvSpPr>
        <p:spPr>
          <a:xfrm>
            <a:off x="3357554" y="857232"/>
            <a:ext cx="2786082" cy="785818"/>
          </a:xfrm>
          <a:prstGeom prst="curvedDown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Выгнутая влево стрелка 12"/>
          <p:cNvSpPr/>
          <p:nvPr/>
        </p:nvSpPr>
        <p:spPr>
          <a:xfrm flipV="1">
            <a:off x="214282" y="2643182"/>
            <a:ext cx="857256" cy="2357454"/>
          </a:xfrm>
          <a:prstGeom prst="curvedRight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273050" lvl="0" indent="-273050">
              <a:spcBef>
                <a:spcPct val="20000"/>
              </a:spcBef>
            </a:pPr>
            <a:endParaRPr lang="ru-RU" sz="3600" b="1" dirty="0">
              <a:solidFill>
                <a:srgbClr val="FF0000"/>
              </a:solidFill>
              <a:latin typeface="Constantia"/>
              <a:ea typeface="+mn-ea"/>
              <a:cs typeface="+mn-cs"/>
            </a:endParaRPr>
          </a:p>
        </p:txBody>
      </p:sp>
      <p:sp>
        <p:nvSpPr>
          <p:cNvPr id="3" name="Объект 2"/>
          <p:cNvSpPr>
            <a:spLocks noGrp="1"/>
          </p:cNvSpPr>
          <p:nvPr>
            <p:ph sz="half" idx="1"/>
          </p:nvPr>
        </p:nvSpPr>
        <p:spPr/>
        <p:txBody>
          <a:bodyPr/>
          <a:lstStyle/>
          <a:p>
            <a:pPr>
              <a:buNone/>
            </a:pPr>
            <a:r>
              <a:rPr lang="ru-RU" sz="2400" dirty="0" smtClean="0">
                <a:latin typeface="Times New Roman"/>
                <a:ea typeface="Calibri"/>
                <a:cs typeface="Times New Roman"/>
              </a:rPr>
              <a:t>Объясни фразу</a:t>
            </a:r>
          </a:p>
          <a:p>
            <a:pPr>
              <a:buNone/>
            </a:pPr>
            <a:r>
              <a:rPr lang="ru-RU" sz="2400" b="1" dirty="0" smtClean="0">
                <a:solidFill>
                  <a:srgbClr val="FF0000"/>
                </a:solidFill>
                <a:latin typeface="Times New Roman"/>
                <a:ea typeface="Calibri"/>
                <a:cs typeface="Times New Roman"/>
              </a:rPr>
              <a:t>«Время – деньги»</a:t>
            </a:r>
            <a:endParaRPr lang="ru-RU" sz="2400" dirty="0" smtClean="0">
              <a:latin typeface="Calibri"/>
              <a:ea typeface="Calibri"/>
              <a:cs typeface="Times New Roman"/>
            </a:endParaRPr>
          </a:p>
          <a:p>
            <a:endParaRPr lang="ru-RU" sz="2400" dirty="0"/>
          </a:p>
        </p:txBody>
      </p:sp>
      <p:sp>
        <p:nvSpPr>
          <p:cNvPr id="4" name="Объект 3"/>
          <p:cNvSpPr>
            <a:spLocks noGrp="1"/>
          </p:cNvSpPr>
          <p:nvPr>
            <p:ph sz="half" idx="2"/>
          </p:nvPr>
        </p:nvSpPr>
        <p:spPr/>
        <p:txBody>
          <a:bodyPr/>
          <a:lstStyle/>
          <a:p>
            <a:pPr marL="0" indent="0">
              <a:buNone/>
            </a:pPr>
            <a:r>
              <a:rPr lang="ru-RU" dirty="0" smtClean="0"/>
              <a:t>Откуда </a:t>
            </a:r>
            <a:r>
              <a:rPr lang="ru-RU" dirty="0"/>
              <a:t>взялось выражение </a:t>
            </a:r>
            <a:r>
              <a:rPr lang="ru-RU" sz="3200" b="1" dirty="0">
                <a:solidFill>
                  <a:srgbClr val="FF0000"/>
                </a:solidFill>
              </a:rPr>
              <a:t>«за душой ничего </a:t>
            </a:r>
            <a:r>
              <a:rPr lang="ru-RU" sz="3200" b="1" dirty="0" smtClean="0">
                <a:solidFill>
                  <a:srgbClr val="FF0000"/>
                </a:solidFill>
              </a:rPr>
              <a:t>нет</a:t>
            </a:r>
            <a:r>
              <a:rPr lang="ru-RU" sz="3200" b="1" dirty="0">
                <a:solidFill>
                  <a:srgbClr val="FF0000"/>
                </a:solidFill>
              </a:rPr>
              <a:t>» </a:t>
            </a:r>
            <a:r>
              <a:rPr lang="ru-RU" sz="3200" b="1" dirty="0" smtClean="0">
                <a:solidFill>
                  <a:srgbClr val="FF0000"/>
                </a:solidFill>
              </a:rPr>
              <a:t>?</a:t>
            </a:r>
            <a:endParaRPr lang="ru-RU" sz="3200" b="1" dirty="0">
              <a:solidFill>
                <a:srgbClr val="FF0000"/>
              </a:solidFill>
            </a:endParaRPr>
          </a:p>
        </p:txBody>
      </p:sp>
    </p:spTree>
    <p:extLst>
      <p:ext uri="{BB962C8B-B14F-4D97-AF65-F5344CB8AC3E}">
        <p14:creationId xmlns:p14="http://schemas.microsoft.com/office/powerpoint/2010/main" val="3082147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b="1" dirty="0" smtClean="0">
                <a:solidFill>
                  <a:srgbClr val="FF0000"/>
                </a:solidFill>
              </a:rPr>
              <a:t>1 копейка</a:t>
            </a:r>
            <a:endParaRPr lang="ru-RU" sz="6600" b="1" dirty="0">
              <a:solidFill>
                <a:srgbClr val="FF0000"/>
              </a:solidFill>
            </a:endParaRPr>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4714876" y="3143248"/>
            <a:ext cx="3257544" cy="3300690"/>
          </a:xfrm>
          <a:prstGeom prst="ellipse">
            <a:avLst/>
          </a:prstGeom>
          <a:ln>
            <a:noFill/>
          </a:ln>
          <a:effectLst>
            <a:softEdge rad="112500"/>
          </a:effectLst>
        </p:spPr>
      </p:pic>
      <p:pic>
        <p:nvPicPr>
          <p:cNvPr id="3075" name="Picture 3"/>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b="-1463"/>
          <a:stretch>
            <a:fillRect/>
          </a:stretch>
        </p:blipFill>
        <p:spPr bwMode="auto">
          <a:xfrm>
            <a:off x="857224" y="2143116"/>
            <a:ext cx="3357586" cy="3357586"/>
          </a:xfrm>
          <a:prstGeom prst="ellipse">
            <a:avLst/>
          </a:prstGeom>
          <a:ln>
            <a:noFill/>
          </a:ln>
          <a:effectLst>
            <a:softEdge rad="112500"/>
          </a:effectLst>
        </p:spPr>
      </p:pic>
      <p:pic>
        <p:nvPicPr>
          <p:cNvPr id="307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72264" y="714356"/>
            <a:ext cx="1563931" cy="150017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to="" calcmode="lin" valueType="num">
                                      <p:cBhvr>
                                        <p:cTn id="12" dur="1" fill="hold"/>
                                        <p:tgtEl>
                                          <p:spTgt spid="30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04632"/>
          </a:xfrm>
        </p:spPr>
        <p:txBody>
          <a:bodyPr/>
          <a:lstStyle/>
          <a:p>
            <a:pPr marL="273050" lvl="0" indent="-273050">
              <a:spcBef>
                <a:spcPct val="20000"/>
              </a:spcBef>
            </a:pPr>
            <a:endParaRPr lang="ru-RU" sz="3600" b="1" dirty="0">
              <a:solidFill>
                <a:srgbClr val="FF0000"/>
              </a:solidFill>
              <a:latin typeface="Constantia"/>
              <a:ea typeface="+mn-ea"/>
              <a:cs typeface="+mn-cs"/>
            </a:endParaRPr>
          </a:p>
        </p:txBody>
      </p:sp>
      <p:sp>
        <p:nvSpPr>
          <p:cNvPr id="3" name="Объект 2"/>
          <p:cNvSpPr>
            <a:spLocks noGrp="1"/>
          </p:cNvSpPr>
          <p:nvPr>
            <p:ph sz="half" idx="1"/>
          </p:nvPr>
        </p:nvSpPr>
        <p:spPr>
          <a:xfrm>
            <a:off x="457200" y="1196752"/>
            <a:ext cx="7715200" cy="5158173"/>
          </a:xfrm>
        </p:spPr>
        <p:txBody>
          <a:bodyPr/>
          <a:lstStyle/>
          <a:p>
            <a:pPr>
              <a:buNone/>
            </a:pPr>
            <a:r>
              <a:rPr lang="ru-RU" sz="2400" dirty="0" smtClean="0">
                <a:solidFill>
                  <a:srgbClr val="7030A0"/>
                </a:solidFill>
              </a:rPr>
              <a:t>Изучая курс «Финансовая грамотность  я узнал …</a:t>
            </a:r>
            <a:br>
              <a:rPr lang="ru-RU" sz="2400" dirty="0" smtClean="0">
                <a:solidFill>
                  <a:srgbClr val="7030A0"/>
                </a:solidFill>
              </a:rPr>
            </a:br>
            <a:r>
              <a:rPr lang="ru-RU" sz="2400" dirty="0" smtClean="0">
                <a:solidFill>
                  <a:srgbClr val="7030A0"/>
                </a:solidFill>
              </a:rPr>
              <a:t>Было интересно …</a:t>
            </a:r>
            <a:br>
              <a:rPr lang="ru-RU" sz="2400" dirty="0" smtClean="0">
                <a:solidFill>
                  <a:srgbClr val="7030A0"/>
                </a:solidFill>
              </a:rPr>
            </a:br>
            <a:r>
              <a:rPr lang="ru-RU" sz="2400" dirty="0" smtClean="0">
                <a:solidFill>
                  <a:srgbClr val="7030A0"/>
                </a:solidFill>
              </a:rPr>
              <a:t>Было трудно …</a:t>
            </a:r>
            <a:br>
              <a:rPr lang="ru-RU" sz="2400" dirty="0" smtClean="0">
                <a:solidFill>
                  <a:srgbClr val="7030A0"/>
                </a:solidFill>
              </a:rPr>
            </a:br>
            <a:r>
              <a:rPr lang="ru-RU" sz="2400" dirty="0" smtClean="0">
                <a:solidFill>
                  <a:srgbClr val="7030A0"/>
                </a:solidFill>
              </a:rPr>
              <a:t>Я выполнял задания …</a:t>
            </a:r>
            <a:br>
              <a:rPr lang="ru-RU" sz="2400" dirty="0" smtClean="0">
                <a:solidFill>
                  <a:srgbClr val="7030A0"/>
                </a:solidFill>
              </a:rPr>
            </a:br>
            <a:r>
              <a:rPr lang="ru-RU" sz="2400" dirty="0" smtClean="0">
                <a:solidFill>
                  <a:srgbClr val="7030A0"/>
                </a:solidFill>
              </a:rPr>
              <a:t>Я понял, что …</a:t>
            </a:r>
            <a:br>
              <a:rPr lang="ru-RU" sz="2400" dirty="0" smtClean="0">
                <a:solidFill>
                  <a:srgbClr val="7030A0"/>
                </a:solidFill>
              </a:rPr>
            </a:br>
            <a:r>
              <a:rPr lang="ru-RU" sz="2400" dirty="0" smtClean="0">
                <a:solidFill>
                  <a:srgbClr val="7030A0"/>
                </a:solidFill>
              </a:rPr>
              <a:t>Я приобрел …</a:t>
            </a:r>
            <a:br>
              <a:rPr lang="ru-RU" sz="2400" dirty="0" smtClean="0">
                <a:solidFill>
                  <a:srgbClr val="7030A0"/>
                </a:solidFill>
              </a:rPr>
            </a:br>
            <a:r>
              <a:rPr lang="ru-RU" sz="2400" dirty="0" smtClean="0">
                <a:solidFill>
                  <a:srgbClr val="7030A0"/>
                </a:solidFill>
              </a:rPr>
              <a:t>У меня получилось …</a:t>
            </a:r>
            <a:br>
              <a:rPr lang="ru-RU" sz="2400" dirty="0" smtClean="0">
                <a:solidFill>
                  <a:srgbClr val="7030A0"/>
                </a:solidFill>
              </a:rPr>
            </a:br>
            <a:r>
              <a:rPr lang="ru-RU" sz="2400" dirty="0" smtClean="0">
                <a:solidFill>
                  <a:srgbClr val="7030A0"/>
                </a:solidFill>
              </a:rPr>
              <a:t>Меня удивило …</a:t>
            </a:r>
            <a:br>
              <a:rPr lang="ru-RU" sz="2400" dirty="0" smtClean="0">
                <a:solidFill>
                  <a:srgbClr val="7030A0"/>
                </a:solidFill>
              </a:rPr>
            </a:br>
            <a:r>
              <a:rPr lang="ru-RU" sz="2400" dirty="0" smtClean="0">
                <a:solidFill>
                  <a:srgbClr val="7030A0"/>
                </a:solidFill>
              </a:rPr>
              <a:t>У меня не получилось …</a:t>
            </a:r>
            <a:br>
              <a:rPr lang="ru-RU" sz="2400" dirty="0" smtClean="0">
                <a:solidFill>
                  <a:srgbClr val="7030A0"/>
                </a:solidFill>
              </a:rPr>
            </a:br>
            <a:r>
              <a:rPr lang="ru-RU" sz="2400" dirty="0" smtClean="0">
                <a:solidFill>
                  <a:srgbClr val="7030A0"/>
                </a:solidFill>
              </a:rPr>
              <a:t> Курс дал мне для жизни …</a:t>
            </a:r>
            <a:br>
              <a:rPr lang="ru-RU" sz="2400" dirty="0" smtClean="0">
                <a:solidFill>
                  <a:srgbClr val="7030A0"/>
                </a:solidFill>
              </a:rPr>
            </a:br>
            <a:r>
              <a:rPr lang="ru-RU" sz="2400" dirty="0" smtClean="0">
                <a:solidFill>
                  <a:srgbClr val="7030A0"/>
                </a:solidFill>
              </a:rPr>
              <a:t>Мне захотелось …</a:t>
            </a:r>
            <a:endParaRPr lang="ru-RU" sz="2400" dirty="0"/>
          </a:p>
        </p:txBody>
      </p:sp>
    </p:spTree>
    <p:extLst>
      <p:ext uri="{BB962C8B-B14F-4D97-AF65-F5344CB8AC3E}">
        <p14:creationId xmlns:p14="http://schemas.microsoft.com/office/powerpoint/2010/main" val="3082147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29600" cy="1143000"/>
          </a:xfrm>
        </p:spPr>
        <p:txBody>
          <a:bodyPr/>
          <a:lstStyle/>
          <a:p>
            <a:pPr algn="ctr"/>
            <a:r>
              <a:rPr lang="ru-RU" b="1" dirty="0" smtClean="0">
                <a:solidFill>
                  <a:srgbClr val="FF0000"/>
                </a:solidFill>
              </a:rPr>
              <a:t>Меховые деньги на Руси</a:t>
            </a:r>
            <a:endParaRPr lang="ru-RU" b="1" dirty="0">
              <a:solidFill>
                <a:srgbClr val="FF0000"/>
              </a:solidFill>
            </a:endParaRPr>
          </a:p>
        </p:txBody>
      </p:sp>
      <p:pic>
        <p:nvPicPr>
          <p:cNvPr id="4098" name="Picture 2" descr="C:\Users\Любовь\Desktop\кружок Основы финансовой грамотности\картинки\slide_4.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0" y="1857364"/>
            <a:ext cx="9144000" cy="5000636"/>
          </a:xfrm>
          <a:prstGeom prst="rect">
            <a:avLst/>
          </a:prstGeom>
          <a:ln>
            <a:noFill/>
          </a:ln>
          <a:effectLst>
            <a:softEdge rad="112500"/>
          </a:effectLst>
        </p:spPr>
      </p:pic>
      <p:sp>
        <p:nvSpPr>
          <p:cNvPr id="5" name="Прямоугольник 4"/>
          <p:cNvSpPr/>
          <p:nvPr/>
        </p:nvSpPr>
        <p:spPr>
          <a:xfrm>
            <a:off x="142844" y="1357298"/>
            <a:ext cx="8786874" cy="461665"/>
          </a:xfrm>
          <a:prstGeom prst="rect">
            <a:avLst/>
          </a:prstGeom>
        </p:spPr>
        <p:txBody>
          <a:bodyPr wrap="square">
            <a:spAutoFit/>
          </a:bodyPr>
          <a:lstStyle/>
          <a:p>
            <a:pPr algn="ctr"/>
            <a:r>
              <a:rPr lang="ru-RU" sz="2400" b="1" dirty="0" smtClean="0"/>
              <a:t>Деньгами служили шкурки белок, лис, куниц, соболей</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Любовь\Desktop\кружок Основы финансовой грамотности\картинки\fakty-o-dengah-6.jpg"/>
          <p:cNvPicPr>
            <a:picLocks noGrp="1" noChangeAspect="1" noChangeArrowheads="1"/>
          </p:cNvPicPr>
          <p:nvPr>
            <p:ph idx="1"/>
          </p:nvPr>
        </p:nvPicPr>
        <p:blipFill>
          <a:blip r:embed="rId2" cstate="print"/>
          <a:srcRect/>
          <a:stretch>
            <a:fillRect/>
          </a:stretch>
        </p:blipFill>
        <p:spPr bwMode="auto">
          <a:xfrm>
            <a:off x="1714480" y="2214554"/>
            <a:ext cx="5772110" cy="4389437"/>
          </a:xfrm>
          <a:prstGeom prst="rect">
            <a:avLst/>
          </a:prstGeom>
          <a:ln>
            <a:noFill/>
          </a:ln>
          <a:effectLst>
            <a:softEdge rad="112500"/>
          </a:effectLst>
        </p:spPr>
      </p:pic>
      <p:sp>
        <p:nvSpPr>
          <p:cNvPr id="5" name="Прямоугольник 4"/>
          <p:cNvSpPr/>
          <p:nvPr/>
        </p:nvSpPr>
        <p:spPr>
          <a:xfrm>
            <a:off x="428596" y="285728"/>
            <a:ext cx="8429684" cy="1815882"/>
          </a:xfrm>
          <a:prstGeom prst="rect">
            <a:avLst/>
          </a:prstGeom>
        </p:spPr>
        <p:txBody>
          <a:bodyPr wrap="square">
            <a:spAutoFit/>
          </a:bodyPr>
          <a:lstStyle/>
          <a:p>
            <a:pPr algn="ctr"/>
            <a:r>
              <a:rPr lang="ru-RU" sz="2800" dirty="0" smtClean="0"/>
              <a:t>Чай, пропитанный специальным составом и спрессованный в "кирпичи" - был в ходу вплоть до того, как в 1925 г. Монголия приступила к выпуску монет и банкнот </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smtClean="0">
                <a:solidFill>
                  <a:schemeClr val="tx1"/>
                </a:solidFill>
              </a:rPr>
              <a:t>Раковины Каури использовались в качестве денег в Китае, Индии, Африке.</a:t>
            </a:r>
            <a:endParaRPr lang="ru-RU" sz="3600" dirty="0">
              <a:solidFill>
                <a:schemeClr val="tx1"/>
              </a:solidFill>
            </a:endParaRPr>
          </a:p>
        </p:txBody>
      </p:sp>
      <p:pic>
        <p:nvPicPr>
          <p:cNvPr id="6146" name="Picture 2" descr="C:\Users\Любовь\Desktop\кружок Основы финансовой грамотности\картинки\denezhnye-rakoviny-kauri-2.jpg"/>
          <p:cNvPicPr>
            <a:picLocks noGrp="1" noChangeAspect="1" noChangeArrowheads="1"/>
          </p:cNvPicPr>
          <p:nvPr>
            <p:ph idx="1"/>
          </p:nvPr>
        </p:nvPicPr>
        <p:blipFill>
          <a:blip r:embed="rId2" cstate="print"/>
          <a:srcRect/>
          <a:stretch>
            <a:fillRect/>
          </a:stretch>
        </p:blipFill>
        <p:spPr bwMode="auto">
          <a:xfrm>
            <a:off x="1714500" y="2001044"/>
            <a:ext cx="5715000" cy="42576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643074"/>
          </a:xfrm>
        </p:spPr>
        <p:txBody>
          <a:bodyPr/>
          <a:lstStyle/>
          <a:p>
            <a:pPr algn="ctr"/>
            <a:r>
              <a:rPr lang="ru-RU" sz="4800" b="1" dirty="0" smtClean="0">
                <a:solidFill>
                  <a:srgbClr val="FF0000"/>
                </a:solidFill>
              </a:rPr>
              <a:t>Аверс - лицевая (то есть главная) сторона монеты</a:t>
            </a:r>
            <a:endParaRPr lang="ru-RU" sz="4800" b="1" dirty="0">
              <a:solidFill>
                <a:srgbClr val="FF0000"/>
              </a:solidFill>
            </a:endParaRPr>
          </a:p>
        </p:txBody>
      </p:sp>
      <p:sp>
        <p:nvSpPr>
          <p:cNvPr id="4" name="Содержимое 3"/>
          <p:cNvSpPr>
            <a:spLocks noGrp="1"/>
          </p:cNvSpPr>
          <p:nvPr>
            <p:ph sz="half" idx="2"/>
          </p:nvPr>
        </p:nvSpPr>
        <p:spPr>
          <a:xfrm>
            <a:off x="4214810" y="2000240"/>
            <a:ext cx="4610104" cy="4434840"/>
          </a:xfrm>
        </p:spPr>
        <p:txBody>
          <a:bodyPr/>
          <a:lstStyle/>
          <a:p>
            <a:r>
              <a:rPr lang="ru-RU" sz="2400" dirty="0" smtClean="0"/>
              <a:t>На этой стороне любой нашей монеты изображён двуглавый (то есть с двумя головами) орёл. Поэтому эта сторона монеты у нас  так и называется - орёл. На этой же стороне всегда пишется год, когда была выпущена монета. </a:t>
            </a:r>
            <a:endParaRPr lang="ru-RU" sz="2400" dirty="0"/>
          </a:p>
        </p:txBody>
      </p:sp>
      <p:pic>
        <p:nvPicPr>
          <p:cNvPr id="6" name="Picture 2"/>
          <p:cNvPicPr>
            <a:picLocks noGrp="1" noChangeAspect="1" noChangeArrowheads="1"/>
          </p:cNvPicPr>
          <p:nvPr>
            <p:ph sz="half" idx="1"/>
          </p:nvPr>
        </p:nvPicPr>
        <p:blipFill>
          <a:blip r:embed="rId2" cstate="print"/>
          <a:srcRect/>
          <a:stretch>
            <a:fillRect/>
          </a:stretch>
        </p:blipFill>
        <p:spPr bwMode="auto">
          <a:xfrm>
            <a:off x="571500" y="2232819"/>
            <a:ext cx="3810000" cy="3810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643074"/>
          </a:xfrm>
        </p:spPr>
        <p:txBody>
          <a:bodyPr/>
          <a:lstStyle/>
          <a:p>
            <a:pPr algn="ctr"/>
            <a:r>
              <a:rPr lang="ru-RU" sz="4800" b="1" dirty="0" smtClean="0">
                <a:solidFill>
                  <a:srgbClr val="FF0000"/>
                </a:solidFill>
              </a:rPr>
              <a:t>Реверс </a:t>
            </a:r>
            <a:br>
              <a:rPr lang="ru-RU" sz="4800" b="1" dirty="0" smtClean="0">
                <a:solidFill>
                  <a:srgbClr val="FF0000"/>
                </a:solidFill>
              </a:rPr>
            </a:br>
            <a:r>
              <a:rPr lang="ru-RU" sz="4800" b="1" dirty="0" smtClean="0">
                <a:solidFill>
                  <a:srgbClr val="FF0000"/>
                </a:solidFill>
              </a:rPr>
              <a:t>- оборотная сторона монеты</a:t>
            </a:r>
            <a:endParaRPr lang="ru-RU" sz="4800" b="1" dirty="0">
              <a:solidFill>
                <a:srgbClr val="FF0000"/>
              </a:solidFill>
            </a:endParaRPr>
          </a:p>
        </p:txBody>
      </p:sp>
      <p:sp>
        <p:nvSpPr>
          <p:cNvPr id="4" name="Содержимое 3"/>
          <p:cNvSpPr>
            <a:spLocks noGrp="1"/>
          </p:cNvSpPr>
          <p:nvPr>
            <p:ph sz="half" idx="2"/>
          </p:nvPr>
        </p:nvSpPr>
        <p:spPr>
          <a:xfrm>
            <a:off x="4214810" y="2000240"/>
            <a:ext cx="4610104" cy="4434840"/>
          </a:xfrm>
        </p:spPr>
        <p:txBody>
          <a:bodyPr/>
          <a:lstStyle/>
          <a:p>
            <a:r>
              <a:rPr lang="ru-RU" sz="2400" dirty="0" smtClean="0"/>
              <a:t>Эта сторона монеты имеет название «решка» или «решётка». На ней всегда написано (цифрами или словами) число, которое обозначает номинал, то есть покупательную силу монеты. Чем больше это число, тем больше покупательная сила и, значит, больше товаров можно на неё купить. </a:t>
            </a:r>
            <a:endParaRPr lang="ru-RU" sz="24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214282" y="2214554"/>
            <a:ext cx="3857625" cy="3810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00132"/>
          </a:xfrm>
        </p:spPr>
        <p:txBody>
          <a:bodyPr/>
          <a:lstStyle/>
          <a:p>
            <a:r>
              <a:rPr lang="ru-RU" b="1" dirty="0" smtClean="0"/>
              <a:t>Десять рублей - Красноярск</a:t>
            </a:r>
            <a:endParaRPr lang="ru-RU" dirty="0"/>
          </a:p>
        </p:txBody>
      </p:sp>
      <p:sp>
        <p:nvSpPr>
          <p:cNvPr id="3" name="Содержимое 2"/>
          <p:cNvSpPr>
            <a:spLocks noGrp="1"/>
          </p:cNvSpPr>
          <p:nvPr>
            <p:ph idx="1"/>
          </p:nvPr>
        </p:nvSpPr>
        <p:spPr>
          <a:xfrm>
            <a:off x="4572000" y="1142984"/>
            <a:ext cx="4572000" cy="4389437"/>
          </a:xfrm>
        </p:spPr>
        <p:txBody>
          <a:bodyPr/>
          <a:lstStyle/>
          <a:p>
            <a:r>
              <a:rPr lang="ru-RU" sz="2200" dirty="0" smtClean="0"/>
              <a:t>Самая мелкая купюра номиналом в десять рублей изображает железнодорожный мост через реку Енисей, входящий в книгу ЮНЕСКО «Лучшие мосты мира». Также на этой стороне купюры находится часовня святой </a:t>
            </a:r>
            <a:r>
              <a:rPr lang="ru-RU" sz="2200" dirty="0" err="1" smtClean="0"/>
              <a:t>Параскевы</a:t>
            </a:r>
            <a:r>
              <a:rPr lang="ru-RU" sz="2200" dirty="0" smtClean="0"/>
              <a:t> Пятницы, великой целительницы. С оборотной стороны изображена красноярская ГЭС, которая является второй по мощности среди российских ГЭС.</a:t>
            </a:r>
          </a:p>
          <a:p>
            <a:endParaRPr lang="ru-RU" dirty="0"/>
          </a:p>
        </p:txBody>
      </p:sp>
      <p:pic>
        <p:nvPicPr>
          <p:cNvPr id="7170" name="Picture 2" descr="C:\Users\Любовь\Desktop\кружок Основы финансовой грамотности\картинки\1_53bf855961b3d53bf855961be4.jpg"/>
          <p:cNvPicPr>
            <a:picLocks noChangeAspect="1" noChangeArrowheads="1"/>
          </p:cNvPicPr>
          <p:nvPr/>
        </p:nvPicPr>
        <p:blipFill>
          <a:blip r:embed="rId2" cstate="print"/>
          <a:srcRect/>
          <a:stretch>
            <a:fillRect/>
          </a:stretch>
        </p:blipFill>
        <p:spPr bwMode="auto">
          <a:xfrm>
            <a:off x="428596" y="1857364"/>
            <a:ext cx="3714776" cy="3714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500174"/>
          </a:xfrm>
        </p:spPr>
        <p:txBody>
          <a:bodyPr/>
          <a:lstStyle/>
          <a:p>
            <a:pPr algn="ctr"/>
            <a:r>
              <a:rPr lang="ru-RU" sz="4800" b="1" dirty="0" smtClean="0"/>
              <a:t>Пятьдесят рублей – </a:t>
            </a:r>
            <a:br>
              <a:rPr lang="ru-RU" sz="4800" b="1" dirty="0" smtClean="0"/>
            </a:br>
            <a:r>
              <a:rPr lang="ru-RU" sz="4800" b="1" dirty="0" smtClean="0"/>
              <a:t>Санкт-Петербург</a:t>
            </a:r>
            <a:endParaRPr lang="ru-RU" sz="4800" dirty="0"/>
          </a:p>
        </p:txBody>
      </p:sp>
      <p:sp>
        <p:nvSpPr>
          <p:cNvPr id="3" name="Содержимое 2"/>
          <p:cNvSpPr>
            <a:spLocks noGrp="1"/>
          </p:cNvSpPr>
          <p:nvPr>
            <p:ph idx="1"/>
          </p:nvPr>
        </p:nvSpPr>
        <p:spPr>
          <a:xfrm>
            <a:off x="4572000" y="1643050"/>
            <a:ext cx="4572000" cy="5000660"/>
          </a:xfrm>
        </p:spPr>
        <p:txBody>
          <a:bodyPr/>
          <a:lstStyle/>
          <a:p>
            <a:r>
              <a:rPr lang="ru-RU" sz="2400" dirty="0" smtClean="0"/>
              <a:t> </a:t>
            </a:r>
            <a:r>
              <a:rPr lang="ru-RU" sz="2000" dirty="0" smtClean="0"/>
              <a:t>Город-герой </a:t>
            </a:r>
            <a:r>
              <a:rPr lang="ru-RU" sz="2000" dirty="0"/>
              <a:t> </a:t>
            </a:r>
            <a:r>
              <a:rPr lang="ru-RU" sz="2000" dirty="0" smtClean="0"/>
              <a:t>с его знаменитыми строениями изображены на купюре номиналом в пятьдесят рублей. Символ Невы – женская фигура, восседающая на троне у основания Ростральной колонны, а на заднем плане – Петропавловская крепость, являющаяся исторической достопримечательностью города. Эти изображения находятся на лицевой стороне купюры. На оборотной стороне – здание бывшей биржи у набережной.</a:t>
            </a:r>
            <a:endParaRPr lang="ru-RU" sz="2200" dirty="0"/>
          </a:p>
        </p:txBody>
      </p:sp>
      <p:pic>
        <p:nvPicPr>
          <p:cNvPr id="8194" name="Picture 2" descr="C:\Users\Любовь\Desktop\кружок Основы финансовой грамотности\картинки\1_53bf85596702a53bf8559670fc.jpg"/>
          <p:cNvPicPr>
            <a:picLocks noChangeAspect="1" noChangeArrowheads="1"/>
          </p:cNvPicPr>
          <p:nvPr/>
        </p:nvPicPr>
        <p:blipFill>
          <a:blip r:embed="rId2" cstate="print"/>
          <a:srcRect/>
          <a:stretch>
            <a:fillRect/>
          </a:stretch>
        </p:blipFill>
        <p:spPr bwMode="auto">
          <a:xfrm>
            <a:off x="428596" y="2000240"/>
            <a:ext cx="4000528" cy="4000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466</TotalTime>
  <Words>906</Words>
  <Application>Microsoft Office PowerPoint</Application>
  <PresentationFormat>Экран (4:3)</PresentationFormat>
  <Paragraphs>69</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Constantia</vt:lpstr>
      <vt:lpstr>Times New Roman</vt:lpstr>
      <vt:lpstr>Wingdings 2</vt:lpstr>
      <vt:lpstr>Поток</vt:lpstr>
      <vt:lpstr>«Основы финансовой грамотности» </vt:lpstr>
      <vt:lpstr>1 копейка</vt:lpstr>
      <vt:lpstr>Меховые деньги на Руси</vt:lpstr>
      <vt:lpstr>Презентация PowerPoint</vt:lpstr>
      <vt:lpstr>Раковины Каури использовались в качестве денег в Китае, Индии, Африке.</vt:lpstr>
      <vt:lpstr>Аверс - лицевая (то есть главная) сторона монеты</vt:lpstr>
      <vt:lpstr>Реверс  - оборотная сторона монеты</vt:lpstr>
      <vt:lpstr>Десять рублей - Красноярск</vt:lpstr>
      <vt:lpstr>Пятьдесят рублей –  Санкт-Петербург</vt:lpstr>
      <vt:lpstr>Сто рублей - Москва</vt:lpstr>
      <vt:lpstr>Пятьсот рублей -Архангельск</vt:lpstr>
      <vt:lpstr>Тысяча рублей - Ярославль</vt:lpstr>
      <vt:lpstr>Пять тысяч рублей - Хабаровск</vt:lpstr>
      <vt:lpstr>Прием «Мозаика».</vt:lpstr>
      <vt:lpstr>Задача № 1</vt:lpstr>
      <vt:lpstr>Задача № 2</vt:lpstr>
      <vt:lpstr>Задача № 3</vt:lpstr>
      <vt:lpstr>Постер «Оборот денег» </vt:lpstr>
      <vt:lpstr>Презентация PowerPoint</vt:lpstr>
      <vt:lpstr>Презентация PowerPoint</vt:lpstr>
    </vt:vector>
  </TitlesOfParts>
  <Company>MoBIL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 викторина  по экономике  6 класс</dc:title>
  <dc:creator>Школа</dc:creator>
  <cp:lastModifiedBy>Пользователь Windows</cp:lastModifiedBy>
  <cp:revision>69</cp:revision>
  <dcterms:created xsi:type="dcterms:W3CDTF">2012-08-20T12:57:37Z</dcterms:created>
  <dcterms:modified xsi:type="dcterms:W3CDTF">2020-05-10T15:30:32Z</dcterms:modified>
</cp:coreProperties>
</file>