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F1D"/>
    <a:srgbClr val="403B24"/>
    <a:srgbClr val="3D3923"/>
    <a:srgbClr val="800000"/>
    <a:srgbClr val="A50021"/>
    <a:srgbClr val="220B51"/>
    <a:srgbClr val="270D5B"/>
    <a:srgbClr val="210B4D"/>
    <a:srgbClr val="2F0F6F"/>
    <a:srgbClr val="3A1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2FCB-8230-408C-B5C4-0935A6207B3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14356"/>
            <a:ext cx="8929750" cy="1714512"/>
          </a:xfrm>
        </p:spPr>
        <p:txBody>
          <a:bodyPr>
            <a:noAutofit/>
          </a:bodyPr>
          <a:lstStyle/>
          <a:p>
            <a:pPr>
              <a:lnSpc>
                <a:spcPts val="7700"/>
              </a:lnSpc>
            </a:pPr>
            <a:r>
              <a:rPr lang="ru-RU" sz="6200" i="1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18 мая – </a:t>
            </a:r>
            <a:r>
              <a:rPr lang="ru-RU" sz="6200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200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200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6200" i="1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Всемирный день музеев</a:t>
            </a:r>
            <a:endParaRPr lang="ru-RU" sz="6200" i="1" dirty="0">
              <a:solidFill>
                <a:srgbClr val="220B5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5301208"/>
            <a:ext cx="392567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100" b="1" dirty="0" smtClean="0">
                <a:solidFill>
                  <a:srgbClr val="270D5B"/>
                </a:solidFill>
                <a:latin typeface="Ariston" pitchFamily="66" charset="0"/>
                <a:cs typeface="Times New Roman" pitchFamily="18" charset="0"/>
              </a:rPr>
              <a:t>Классный час</a:t>
            </a:r>
          </a:p>
          <a:p>
            <a:pPr lvl="0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endParaRPr lang="ru-RU" sz="3100" b="1" dirty="0" smtClean="0">
              <a:solidFill>
                <a:srgbClr val="270D5B"/>
              </a:solidFill>
              <a:latin typeface="Ariston" pitchFamily="66" charset="0"/>
              <a:cs typeface="Times New Roman" pitchFamily="18" charset="0"/>
            </a:endParaRPr>
          </a:p>
          <a:p>
            <a:pPr lvl="0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70D5B"/>
                </a:solidFill>
                <a:effectLst/>
                <a:latin typeface="Ariston" pitchFamily="66" charset="0"/>
                <a:cs typeface="Times New Roman" pitchFamily="18" charset="0"/>
              </a:rPr>
              <a:t>МАОУ СОШ № 200</a:t>
            </a:r>
            <a:endParaRPr lang="ru-RU" sz="2400" b="1" dirty="0" smtClean="0">
              <a:solidFill>
                <a:srgbClr val="270D5B"/>
              </a:solidFill>
              <a:effectLst/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78674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i="1" dirty="0" smtClean="0">
                <a:solidFill>
                  <a:srgbClr val="332F1D"/>
                </a:solidFill>
              </a:rPr>
              <a:t>Государственная Третьяковская Галерея в </a:t>
            </a:r>
            <a:r>
              <a:rPr lang="ru-RU" sz="3200" b="1" i="1" dirty="0" smtClean="0">
                <a:solidFill>
                  <a:srgbClr val="332F1D"/>
                </a:solidFill>
              </a:rPr>
              <a:t>Москве</a:t>
            </a:r>
            <a:endParaRPr lang="ru-RU" sz="3200" b="1" i="1" dirty="0">
              <a:solidFill>
                <a:srgbClr val="332F1D"/>
              </a:solidFill>
            </a:endParaRPr>
          </a:p>
        </p:txBody>
      </p:sp>
      <p:pic>
        <p:nvPicPr>
          <p:cNvPr id="4098" name="Picture 2" descr="D:\Мои документы\Мои рисунки\4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6143668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00092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i="1" dirty="0" smtClean="0">
                <a:solidFill>
                  <a:srgbClr val="332F1D"/>
                </a:solidFill>
              </a:rPr>
              <a:t>Музей восковых фигур Мадам </a:t>
            </a:r>
            <a:r>
              <a:rPr lang="ru-RU" sz="3200" b="1" i="1" dirty="0" err="1" smtClean="0">
                <a:solidFill>
                  <a:srgbClr val="332F1D"/>
                </a:solidFill>
              </a:rPr>
              <a:t>Тюссо</a:t>
            </a:r>
            <a:r>
              <a:rPr lang="ru-RU" sz="3200" b="1" i="1" dirty="0" smtClean="0">
                <a:solidFill>
                  <a:srgbClr val="332F1D"/>
                </a:solidFill>
              </a:rPr>
              <a:t> в Лондоне</a:t>
            </a:r>
            <a:endParaRPr lang="ru-RU" sz="3200" b="1" i="1" dirty="0">
              <a:solidFill>
                <a:srgbClr val="332F1D"/>
              </a:solidFill>
            </a:endParaRPr>
          </a:p>
        </p:txBody>
      </p:sp>
      <p:pic>
        <p:nvPicPr>
          <p:cNvPr id="5122" name="Picture 2" descr="D:\Мои документы\Мои рисунки\madam-tussaud-amsterd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6072230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285979" y="461306"/>
            <a:ext cx="4572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2F1D"/>
                </a:solidFill>
              </a:rPr>
              <a:t>Музей Прадо в Испании</a:t>
            </a:r>
            <a:endParaRPr lang="ru-RU" sz="3200" b="1" i="1" dirty="0">
              <a:solidFill>
                <a:srgbClr val="332F1D"/>
              </a:solidFill>
            </a:endParaRPr>
          </a:p>
        </p:txBody>
      </p:sp>
      <p:pic>
        <p:nvPicPr>
          <p:cNvPr id="6146" name="Picture 2" descr="D:\Мои документы\Мои рисунки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6357982" cy="4114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Музей </a:t>
            </a:r>
            <a:r>
              <a:rPr lang="ru-RU" sz="3200" b="1" i="1" dirty="0" smtClean="0">
                <a:solidFill>
                  <a:srgbClr val="332F1D"/>
                </a:solidFill>
              </a:rPr>
              <a:t>Соломона</a:t>
            </a:r>
            <a:r>
              <a:rPr lang="ru-RU" sz="3200" b="1" i="1" dirty="0" smtClean="0"/>
              <a:t> Гуггенхайма в США</a:t>
            </a:r>
            <a:endParaRPr lang="ru-RU" sz="3200" b="1" i="1" dirty="0"/>
          </a:p>
        </p:txBody>
      </p:sp>
      <p:pic>
        <p:nvPicPr>
          <p:cNvPr id="7170" name="Picture 2" descr="D:\Мои документы\Мои рисунки\The-Guggenheim-New-Yo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6215106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4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2F1D"/>
                </a:solidFill>
              </a:rPr>
              <a:t>Театр-музей Дали в Испании</a:t>
            </a:r>
            <a:endParaRPr lang="ru-RU" sz="3200" b="1" i="1" dirty="0">
              <a:solidFill>
                <a:srgbClr val="332F1D"/>
              </a:solidFill>
            </a:endParaRPr>
          </a:p>
        </p:txBody>
      </p:sp>
      <p:pic>
        <p:nvPicPr>
          <p:cNvPr id="8194" name="Picture 2" descr="D:\Мои документы\Мои рисунки\8_6c72ea586ddbe08da739dadb2912ec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6643734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86790" cy="4500594"/>
          </a:xfrm>
        </p:spPr>
        <p:txBody>
          <a:bodyPr>
            <a:noAutofit/>
          </a:bodyPr>
          <a:lstStyle/>
          <a:p>
            <a:pPr>
              <a:lnSpc>
                <a:spcPts val="10800"/>
              </a:lnSpc>
            </a:pPr>
            <a:r>
              <a:rPr lang="ru-RU" sz="8300" dirty="0" smtClean="0">
                <a:solidFill>
                  <a:srgbClr val="99003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Они хранят мгновенья старины</a:t>
            </a:r>
            <a:endParaRPr lang="ru-RU" sz="8300" dirty="0">
              <a:solidFill>
                <a:srgbClr val="99003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D:\Мои документы\Мои рисунки\cb09e9753332ce1cc73e11206078d61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786050" y="4500570"/>
            <a:ext cx="3571900" cy="92869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8001056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ru-RU" sz="3600" b="1" i="1" dirty="0" smtClean="0">
                <a:solidFill>
                  <a:srgbClr val="2F0F6F"/>
                </a:solidFill>
                <a:latin typeface="Monotype Corsiva" pitchFamily="66" charset="0"/>
              </a:rPr>
              <a:t>Музеи</a:t>
            </a:r>
            <a:r>
              <a:rPr lang="ru-RU" sz="2800" b="1" i="1" dirty="0" smtClean="0">
                <a:solidFill>
                  <a:srgbClr val="2F0F6F"/>
                </a:solidFill>
              </a:rPr>
              <a:t> – это места, в которых так и веет духом истории и красоты, ведь только в музеях можно встретить какие-то особенные выставки и экспозиции, которые одновременно для кого-то покажутся верхом творения, а кому-то не придутся по вкусу, и именно в этом прелесть нашего мира. </a:t>
            </a:r>
            <a:endParaRPr lang="ru-RU" sz="2800" b="1" i="1" dirty="0">
              <a:solidFill>
                <a:srgbClr val="2F0F6F"/>
              </a:solidFill>
            </a:endParaRPr>
          </a:p>
        </p:txBody>
      </p:sp>
      <p:pic>
        <p:nvPicPr>
          <p:cNvPr id="5122" name="Picture 2" descr="D:\Мои документы\Мои рисунки\0011-034-Barokko-v-Ros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857628"/>
            <a:ext cx="6000792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2F0F6F"/>
                </a:solidFill>
              </a:rPr>
              <a:t>Ежегодно 18 мая музейные работники всего мира отмечают свой профессиональный праздник. Международный день музеев </a:t>
            </a:r>
            <a:r>
              <a:rPr lang="ru-RU" sz="2200" b="1" i="1" dirty="0" smtClean="0">
                <a:solidFill>
                  <a:srgbClr val="2F0F6F"/>
                </a:solidFill>
              </a:rPr>
              <a:t>появился </a:t>
            </a:r>
            <a:r>
              <a:rPr lang="ru-RU" sz="2200" b="1" i="1" dirty="0" smtClean="0">
                <a:solidFill>
                  <a:srgbClr val="2F0F6F"/>
                </a:solidFill>
              </a:rPr>
              <a:t>в календаре в 1977 году, когда на очередном заседании Международного совета музеев </a:t>
            </a:r>
            <a:r>
              <a:rPr lang="ru-RU" sz="2200" b="1" i="1" dirty="0" smtClean="0">
                <a:solidFill>
                  <a:srgbClr val="2F0F6F"/>
                </a:solidFill>
              </a:rPr>
              <a:t>(</a:t>
            </a:r>
            <a:r>
              <a:rPr lang="ru-RU" sz="2200" b="1" i="1" dirty="0" err="1" smtClean="0">
                <a:solidFill>
                  <a:srgbClr val="2F0F6F"/>
                </a:solidFill>
              </a:rPr>
              <a:t>International</a:t>
            </a:r>
            <a:r>
              <a:rPr lang="ru-RU" sz="2200" b="1" i="1" dirty="0" smtClean="0">
                <a:solidFill>
                  <a:srgbClr val="2F0F6F"/>
                </a:solidFill>
              </a:rPr>
              <a:t> </a:t>
            </a:r>
            <a:r>
              <a:rPr lang="ru-RU" sz="2200" b="1" i="1" dirty="0" err="1" smtClean="0">
                <a:solidFill>
                  <a:srgbClr val="2F0F6F"/>
                </a:solidFill>
              </a:rPr>
              <a:t>Council</a:t>
            </a:r>
            <a:r>
              <a:rPr lang="ru-RU" sz="2200" b="1" i="1" dirty="0" smtClean="0">
                <a:solidFill>
                  <a:srgbClr val="2F0F6F"/>
                </a:solidFill>
              </a:rPr>
              <a:t> </a:t>
            </a:r>
            <a:r>
              <a:rPr lang="ru-RU" sz="2200" b="1" i="1" dirty="0" err="1" smtClean="0">
                <a:solidFill>
                  <a:srgbClr val="2F0F6F"/>
                </a:solidFill>
              </a:rPr>
              <a:t>of</a:t>
            </a:r>
            <a:r>
              <a:rPr lang="ru-RU" sz="2200" b="1" i="1" dirty="0" smtClean="0">
                <a:solidFill>
                  <a:srgbClr val="2F0F6F"/>
                </a:solidFill>
              </a:rPr>
              <a:t> </a:t>
            </a:r>
            <a:r>
              <a:rPr lang="ru-RU" sz="2200" b="1" i="1" dirty="0" err="1" smtClean="0">
                <a:solidFill>
                  <a:srgbClr val="2F0F6F"/>
                </a:solidFill>
              </a:rPr>
              <a:t>Museums</a:t>
            </a:r>
            <a:r>
              <a:rPr lang="ru-RU" sz="2200" b="1" i="1" dirty="0" smtClean="0">
                <a:solidFill>
                  <a:srgbClr val="2F0F6F"/>
                </a:solidFill>
              </a:rPr>
              <a:t>, ICOM) было </a:t>
            </a:r>
            <a:r>
              <a:rPr lang="ru-RU" sz="2200" b="1" i="1" dirty="0" smtClean="0">
                <a:solidFill>
                  <a:srgbClr val="2F0F6F"/>
                </a:solidFill>
              </a:rPr>
              <a:t>принято предложение российской организации об учреждении этого культурного праздника</a:t>
            </a:r>
            <a:r>
              <a:rPr lang="ru-RU" sz="2200" b="1" i="1" dirty="0" smtClean="0">
                <a:solidFill>
                  <a:srgbClr val="2F0F6F"/>
                </a:solidFill>
              </a:rPr>
              <a:t>.</a:t>
            </a:r>
          </a:p>
          <a:p>
            <a:pPr algn="ctr"/>
            <a:r>
              <a:rPr lang="ru-RU" sz="2200" b="1" i="1" dirty="0" smtClean="0">
                <a:solidFill>
                  <a:srgbClr val="2F0F6F"/>
                </a:solidFill>
              </a:rPr>
              <a:t> </a:t>
            </a:r>
            <a:r>
              <a:rPr lang="ru-RU" sz="2200" b="1" i="1" dirty="0" smtClean="0">
                <a:solidFill>
                  <a:srgbClr val="2F0F6F"/>
                </a:solidFill>
              </a:rPr>
              <a:t>С 1978 года Международный день музеев стал отмечаться более чем в 150 странах. По определению ICOM, музеи являются институтами на службе у общества и его развития. </a:t>
            </a:r>
            <a:br>
              <a:rPr lang="ru-RU" sz="2200" b="1" i="1" dirty="0" smtClean="0">
                <a:solidFill>
                  <a:srgbClr val="2F0F6F"/>
                </a:solidFill>
              </a:rPr>
            </a:br>
            <a:endParaRPr lang="ru-RU" sz="2200" b="1" i="1" dirty="0">
              <a:solidFill>
                <a:srgbClr val="2F0F6F"/>
              </a:solidFill>
            </a:endParaRPr>
          </a:p>
        </p:txBody>
      </p:sp>
      <p:pic>
        <p:nvPicPr>
          <p:cNvPr id="19458" name="Picture 2" descr="D:\Мои документы\Мои рисунки\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1540">
            <a:off x="286542" y="4013468"/>
            <a:ext cx="4130104" cy="2486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9" name="Picture 3" descr="D:\Мои документы\Мои рисунки\muz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9927">
            <a:off x="4958599" y="4035850"/>
            <a:ext cx="3949246" cy="2438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2F0F6F"/>
                </a:solidFill>
              </a:rPr>
              <a:t>В свой праздник многие музеи в разных странах мира открывают свои двери для всех желающих совершенно бесплатно, готовят новые экспозиции, тематические лекции, экскурсии, научные чтения. Нередко к этому важному культурному событию приурочено и проведение тематических фестивалей, самый знаменитый из которых - «Ночь музеев», ставший в последние годы очень популярным. Он проводится во многих городах мира, как правило, в ночь с субботы на воскресенье, ближайшую к 18 мая. </a:t>
            </a:r>
            <a:br>
              <a:rPr lang="ru-RU" sz="2200" b="1" i="1" dirty="0" smtClean="0">
                <a:solidFill>
                  <a:srgbClr val="2F0F6F"/>
                </a:solidFill>
              </a:rPr>
            </a:br>
            <a:endParaRPr lang="ru-RU" sz="2200" b="1" i="1" dirty="0">
              <a:solidFill>
                <a:srgbClr val="2F0F6F"/>
              </a:solidFill>
            </a:endParaRPr>
          </a:p>
        </p:txBody>
      </p:sp>
      <p:pic>
        <p:nvPicPr>
          <p:cNvPr id="20482" name="Picture 2" descr="D:\Мои документы\Мои рисунки\0009-014-Ofitsialnoe-otkrytie-muze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3557">
            <a:off x="241980" y="3868291"/>
            <a:ext cx="4223499" cy="2686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D:\Мои документы\Мои рисунки\m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376">
            <a:off x="4918894" y="3799403"/>
            <a:ext cx="3938201" cy="2648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2F0F6F"/>
                </a:solidFill>
              </a:rPr>
              <a:t>Музеи - это наша история, это те места, где хранятся самые ценные вещи, когда-либо изобретенные и созданные человеком. Поэтому музеи должны быть ближе к обществу и полностью для него открытыми.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endParaRPr lang="ru-RU" sz="2200" b="1" i="1" dirty="0"/>
          </a:p>
        </p:txBody>
      </p:sp>
      <p:pic>
        <p:nvPicPr>
          <p:cNvPr id="21510" name="Picture 6" descr="D:\Мои документы\Мои рисунки\post-23427-130164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0115">
            <a:off x="6559354" y="2578225"/>
            <a:ext cx="2303062" cy="3933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1" name="Picture 7" descr="D:\Мои документы\Мои рисунки\post-23427-1301653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9073">
            <a:off x="206240" y="2689348"/>
            <a:ext cx="3150276" cy="3725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3" name="Picture 9" descr="D:\Мои документы\Мои рисунки\Artem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000240"/>
            <a:ext cx="3071834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7143800" cy="114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300" i="1" dirty="0" smtClean="0">
                <a:solidFill>
                  <a:srgbClr val="8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Знаменитые  музеи:</a:t>
            </a:r>
            <a:endParaRPr lang="ru-RU" sz="6300" i="1" dirty="0">
              <a:solidFill>
                <a:srgbClr val="8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857232"/>
            <a:ext cx="4714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i="1" dirty="0" smtClean="0">
                <a:solidFill>
                  <a:srgbClr val="332F1D"/>
                </a:solidFill>
              </a:rPr>
              <a:t>Музей Лувр в Париже (Франция)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D:\Мои документы\Мои рисунки\1_956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14554"/>
            <a:ext cx="7643866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357166"/>
            <a:ext cx="807249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i="1" dirty="0" smtClean="0">
                <a:solidFill>
                  <a:srgbClr val="332F1D"/>
                </a:solidFill>
              </a:rPr>
              <a:t>Государственный музей Эрмитаж в Санкт-Петербурге (Россия)</a:t>
            </a:r>
            <a:endParaRPr lang="ru-RU" sz="3200" b="1" i="1" dirty="0">
              <a:solidFill>
                <a:srgbClr val="332F1D"/>
              </a:solidFill>
            </a:endParaRPr>
          </a:p>
        </p:txBody>
      </p:sp>
      <p:pic>
        <p:nvPicPr>
          <p:cNvPr id="3074" name="Picture 2" descr="D:\Мои документы\Мои рисунки\skolko-okon-v-ermitaz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8143932" cy="378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8680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i="1" dirty="0" smtClean="0">
                <a:solidFill>
                  <a:srgbClr val="332F1D"/>
                </a:solidFill>
              </a:rPr>
              <a:t>Государственный музей изобразительных искусств имени А. С. Пушкина в </a:t>
            </a:r>
            <a:r>
              <a:rPr lang="ru-RU" sz="3200" b="1" i="1" dirty="0" smtClean="0">
                <a:solidFill>
                  <a:srgbClr val="332F1D"/>
                </a:solidFill>
              </a:rPr>
              <a:t>Москве</a:t>
            </a:r>
            <a:endParaRPr lang="ru-RU" dirty="0">
              <a:solidFill>
                <a:srgbClr val="332F1D"/>
              </a:solidFill>
            </a:endParaRPr>
          </a:p>
        </p:txBody>
      </p:sp>
      <p:pic>
        <p:nvPicPr>
          <p:cNvPr id="1026" name="Picture 2" descr="D:\Мои документы\Мои рисунки\detail_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6072230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311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18 мая –   Всемирный день музеев</vt:lpstr>
      <vt:lpstr>Они хранят мгновенья старины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libr</dc:creator>
  <cp:lastModifiedBy>Mvideo</cp:lastModifiedBy>
  <cp:revision>223</cp:revision>
  <dcterms:created xsi:type="dcterms:W3CDTF">2016-05-04T13:56:07Z</dcterms:created>
  <dcterms:modified xsi:type="dcterms:W3CDTF">2020-05-17T14:38:16Z</dcterms:modified>
</cp:coreProperties>
</file>