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68"/>
  </p:notesMasterIdLst>
  <p:sldIdLst>
    <p:sldId id="256" r:id="rId2"/>
    <p:sldId id="1192" r:id="rId3"/>
    <p:sldId id="1193" r:id="rId4"/>
    <p:sldId id="1155" r:id="rId5"/>
    <p:sldId id="1194" r:id="rId6"/>
    <p:sldId id="1196" r:id="rId7"/>
    <p:sldId id="1200" r:id="rId8"/>
    <p:sldId id="1201" r:id="rId9"/>
    <p:sldId id="1202" r:id="rId10"/>
    <p:sldId id="1203" r:id="rId11"/>
    <p:sldId id="1206" r:id="rId12"/>
    <p:sldId id="1204" r:id="rId13"/>
    <p:sldId id="1205" r:id="rId14"/>
    <p:sldId id="1207" r:id="rId15"/>
    <p:sldId id="1208" r:id="rId16"/>
    <p:sldId id="1119" r:id="rId17"/>
    <p:sldId id="1209" r:id="rId18"/>
    <p:sldId id="1210" r:id="rId19"/>
    <p:sldId id="1212" r:id="rId20"/>
    <p:sldId id="1214" r:id="rId21"/>
    <p:sldId id="1283" r:id="rId22"/>
    <p:sldId id="1213" r:id="rId23"/>
    <p:sldId id="1215" r:id="rId24"/>
    <p:sldId id="1217" r:id="rId25"/>
    <p:sldId id="1218" r:id="rId26"/>
    <p:sldId id="1219" r:id="rId27"/>
    <p:sldId id="1221" r:id="rId28"/>
    <p:sldId id="1222" r:id="rId29"/>
    <p:sldId id="1223" r:id="rId30"/>
    <p:sldId id="1224" r:id="rId31"/>
    <p:sldId id="1226" r:id="rId32"/>
    <p:sldId id="1227" r:id="rId33"/>
    <p:sldId id="1228" r:id="rId34"/>
    <p:sldId id="1225" r:id="rId35"/>
    <p:sldId id="1229" r:id="rId36"/>
    <p:sldId id="1230" r:id="rId37"/>
    <p:sldId id="1232" r:id="rId38"/>
    <p:sldId id="1235" r:id="rId39"/>
    <p:sldId id="1240" r:id="rId40"/>
    <p:sldId id="1242" r:id="rId41"/>
    <p:sldId id="1243" r:id="rId42"/>
    <p:sldId id="1245" r:id="rId43"/>
    <p:sldId id="1244" r:id="rId44"/>
    <p:sldId id="1246" r:id="rId45"/>
    <p:sldId id="1247" r:id="rId46"/>
    <p:sldId id="1249" r:id="rId47"/>
    <p:sldId id="1250" r:id="rId48"/>
    <p:sldId id="1252" r:id="rId49"/>
    <p:sldId id="1251" r:id="rId50"/>
    <p:sldId id="1253" r:id="rId51"/>
    <p:sldId id="1254" r:id="rId52"/>
    <p:sldId id="1255" r:id="rId53"/>
    <p:sldId id="1256" r:id="rId54"/>
    <p:sldId id="1257" r:id="rId55"/>
    <p:sldId id="1258" r:id="rId56"/>
    <p:sldId id="1259" r:id="rId57"/>
    <p:sldId id="1260" r:id="rId58"/>
    <p:sldId id="1285" r:id="rId59"/>
    <p:sldId id="1261" r:id="rId60"/>
    <p:sldId id="1262" r:id="rId61"/>
    <p:sldId id="1265" r:id="rId62"/>
    <p:sldId id="1264" r:id="rId63"/>
    <p:sldId id="1266" r:id="rId64"/>
    <p:sldId id="1267" r:id="rId65"/>
    <p:sldId id="1273" r:id="rId66"/>
    <p:sldId id="1274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31">
          <p15:clr>
            <a:srgbClr val="A4A3A4"/>
          </p15:clr>
        </p15:guide>
        <p15:guide id="5" pos="3840">
          <p15:clr>
            <a:srgbClr val="A4A3A4"/>
          </p15:clr>
        </p15:guide>
        <p15:guide id="6" pos="3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9C0"/>
    <a:srgbClr val="8F4D11"/>
    <a:srgbClr val="EABE78"/>
    <a:srgbClr val="006600"/>
    <a:srgbClr val="D9B247"/>
    <a:srgbClr val="CC0000"/>
    <a:srgbClr val="3333FF"/>
    <a:srgbClr val="66CCFF"/>
    <a:srgbClr val="4A206A"/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88790" autoAdjust="0"/>
  </p:normalViewPr>
  <p:slideViewPr>
    <p:cSldViewPr snapToGrid="0">
      <p:cViewPr>
        <p:scale>
          <a:sx n="60" d="100"/>
          <a:sy n="60" d="100"/>
        </p:scale>
        <p:origin x="-558" y="-384"/>
      </p:cViewPr>
      <p:guideLst>
        <p:guide orient="horz" pos="2160"/>
        <p:guide pos="3863"/>
        <p:guide pos="3831"/>
        <p:guide pos="3840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pic>
        <p:nvPicPr>
          <p:cNvPr id="89091" name="Picture 3" descr="C:\Users\Таня\Desktop\МАРТ\06 День космонавтики\tit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501661" y="128954"/>
            <a:ext cx="7561385" cy="138332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Классный час</a:t>
            </a:r>
            <a:br>
              <a:rPr lang="ru-RU" sz="48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«</a:t>
            </a:r>
            <a:r>
              <a:rPr lang="ru-RU" sz="4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Космос – </a:t>
            </a:r>
            <a:r>
              <a:rPr lang="ru-RU" sz="48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это мы»</a:t>
            </a:r>
            <a:endParaRPr lang="ru-RU" sz="4800" b="1" dirty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6087" y="2192765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1959 </a:t>
            </a:r>
            <a:r>
              <a:rPr lang="ru-RU" sz="2000" b="1" dirty="0"/>
              <a:t>г</a:t>
            </a:r>
            <a:r>
              <a:rPr lang="ru-RU" sz="2000" b="1" dirty="0" smtClean="0"/>
              <a:t>. </a:t>
            </a:r>
            <a:r>
              <a:rPr lang="ru-RU" sz="2000" b="1" dirty="0"/>
              <a:t>– формирование </a:t>
            </a:r>
            <a:r>
              <a:rPr lang="ru-RU" sz="2000" b="1" dirty="0" smtClean="0"/>
              <a:t>первого отряда космонавтов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81264" y="3252153"/>
            <a:ext cx="69148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Отбор и подготовка будущих космонавтов были поручены Военно-воздушным силам </a:t>
            </a:r>
            <a:r>
              <a:rPr lang="ru-RU" b="1" dirty="0" smtClean="0"/>
              <a:t>Вооружённых </a:t>
            </a:r>
            <a:r>
              <a:rPr lang="ru-RU" b="1" dirty="0"/>
              <a:t>Сил </a:t>
            </a:r>
            <a:r>
              <a:rPr lang="ru-RU" b="1" dirty="0" smtClean="0"/>
              <a:t>СССР.</a:t>
            </a:r>
          </a:p>
          <a:p>
            <a:endParaRPr lang="ru-RU" b="1" dirty="0" smtClean="0"/>
          </a:p>
          <a:p>
            <a:r>
              <a:rPr lang="ru-RU" b="1" dirty="0" smtClean="0"/>
              <a:t>Будущие космонавты выбирались из лётчиков-истребителей: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медицинское собеседование;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испытание летчиков в </a:t>
            </a:r>
            <a:r>
              <a:rPr lang="ru-RU" dirty="0"/>
              <a:t>барокамере, </a:t>
            </a:r>
            <a:r>
              <a:rPr lang="ru-RU" dirty="0" smtClean="0"/>
              <a:t>центрифуге</a:t>
            </a:r>
            <a:r>
              <a:rPr lang="ru-RU" dirty="0"/>
              <a:t>, </a:t>
            </a:r>
            <a:r>
              <a:rPr lang="ru-RU" dirty="0" smtClean="0"/>
              <a:t>вибростенде</a:t>
            </a:r>
            <a:r>
              <a:rPr lang="ru-RU" dirty="0"/>
              <a:t>, </a:t>
            </a:r>
            <a:r>
              <a:rPr lang="ru-RU" dirty="0" smtClean="0"/>
              <a:t>проверка устойчивости организма </a:t>
            </a:r>
            <a:r>
              <a:rPr lang="ru-RU" dirty="0"/>
              <a:t>к </a:t>
            </a:r>
            <a:r>
              <a:rPr lang="ru-RU" dirty="0" smtClean="0"/>
              <a:t>гипоксии;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двухэтапное психофизиологическое обследование;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</a:t>
            </a:r>
            <a:r>
              <a:rPr lang="ru-RU" dirty="0" smtClean="0"/>
              <a:t>пециальные тренировки.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</p:txBody>
      </p:sp>
      <p:pic>
        <p:nvPicPr>
          <p:cNvPr id="15362" name="Picture 2" descr="ÐÑÑÐ¾ÑÐ¸Ñ Ð¿ÐµÑÐ²Ð¾Ð³Ð¾ Ð¾ÑÑÑÐ´Ð° ÐºÐ¾ÑÐ¼Ð¾Ð½Ð°Ð²ÑÐ¾Ð². Ð®ÑÐ¸Ð¹ ÐÐ»ÐµÐºÑÐµÐµÐ²Ð¸Ñ ÐÐ°Ð³Ð°ÑÐ¸Ð½, ÐÐ¾ÑÐ¾Ð»ÐµÐ² Ð¡ÐµÑÐ³ÐµÐ¹ ÐÐ°Ð²Ð»Ð¾Ð²Ð¸Ñ, ÐÐµÑÐ²ÑÐ¹ Ð¿Ð¾Ð»ÐµÑ Ð² ÐºÐ¾ÑÐ¼Ð¾Ñ, Ð¡Ð¾Ð²ÐµÑÑÐºÐ¸Ðµ ÐºÐ¾ÑÐ¼Ð¾Ð½Ð°Ð²ÑÑ, Ð¡Ð¡Ð¡Ð , ÐÐ»Ð¸Ð½Ð½Ð¾Ð¿Ð¾ÑÑ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622" y="3413220"/>
            <a:ext cx="2069008" cy="14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ÐÑÑÐ¾ÑÐ¸Ñ Ð¿ÐµÑÐ²Ð¾Ð³Ð¾ Ð¾ÑÑÑÐ´Ð° ÐºÐ¾ÑÐ¼Ð¾Ð½Ð°Ð²ÑÐ¾Ð². Ð®ÑÐ¸Ð¹ ÐÐ»ÐµÐºÑÐµÐµÐ²Ð¸Ñ ÐÐ°Ð³Ð°ÑÐ¸Ð½, ÐÐ¾ÑÐ¾Ð»ÐµÐ² Ð¡ÐµÑÐ³ÐµÐ¹ ÐÐ°Ð²Ð»Ð¾Ð²Ð¸Ñ, ÐÐµÑÐ²ÑÐ¹ Ð¿Ð¾Ð»ÐµÑ Ð² ÐºÐ¾ÑÐ¼Ð¾Ñ, Ð¡Ð¾Ð²ÐµÑÑÐºÐ¸Ðµ ÐºÐ¾ÑÐ¼Ð¾Ð½Ð°Ð²ÑÑ, Ð¡Ð¡Ð¡Ð , ÐÐ»Ð¸Ð½Ð½Ð¾Ð¿Ð¾ÑÑ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523" y="3413220"/>
            <a:ext cx="1016711" cy="14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62025" y="5085016"/>
            <a:ext cx="3595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Прохождение медицинского обследования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411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Таня\Desktop\МАРТ\06 День космонавтики\4,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77968" y="1929437"/>
            <a:ext cx="5832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/>
              <a:t>Первый отряд космонавтов СССР </a:t>
            </a:r>
            <a:r>
              <a:rPr lang="ru-RU" dirty="0"/>
              <a:t>был сформирован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феврале - </a:t>
            </a:r>
            <a:r>
              <a:rPr lang="ru-RU" dirty="0"/>
              <a:t>апреле 1960 </a:t>
            </a:r>
            <a:r>
              <a:rPr lang="ru-RU" dirty="0" smtClean="0"/>
              <a:t>г.</a:t>
            </a:r>
            <a:r>
              <a:rPr lang="ru-RU" dirty="0"/>
              <a:t> </a:t>
            </a:r>
            <a:br>
              <a:rPr lang="ru-RU" dirty="0"/>
            </a:br>
            <a:r>
              <a:rPr lang="ru-RU" b="1" dirty="0"/>
              <a:t>Официальное название отряда </a:t>
            </a:r>
            <a:r>
              <a:rPr lang="ru-RU" dirty="0" smtClean="0"/>
              <a:t>– Группа </a:t>
            </a:r>
            <a:r>
              <a:rPr lang="ru-RU" dirty="0"/>
              <a:t>ВВС № 1. 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первом отряде космонавтов были 9 лётчиков ВВС, </a:t>
            </a:r>
            <a:endParaRPr lang="ru-RU" dirty="0" smtClean="0"/>
          </a:p>
          <a:p>
            <a:r>
              <a:rPr lang="ru-RU" dirty="0" smtClean="0"/>
              <a:t>6 </a:t>
            </a:r>
            <a:r>
              <a:rPr lang="ru-RU" dirty="0"/>
              <a:t>лётчиков ПВО и 5 лётчиков морской авиации (ВМФ).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9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Таня\Desktop\МАРТ\06 День космонавтики\2,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18495" y="189139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Сергей Королев сформулировал требования </a:t>
            </a:r>
            <a:br>
              <a:rPr lang="ru-RU" b="1" dirty="0" smtClean="0"/>
            </a:br>
            <a:r>
              <a:rPr lang="ru-RU" b="1" dirty="0" smtClean="0"/>
              <a:t>к </a:t>
            </a:r>
            <a:r>
              <a:rPr lang="ru-RU" b="1" dirty="0"/>
              <a:t>кандидатам в </a:t>
            </a:r>
            <a:r>
              <a:rPr lang="ru-RU" b="1" dirty="0" smtClean="0"/>
              <a:t>космонавты:</a:t>
            </a:r>
          </a:p>
          <a:p>
            <a:endParaRPr lang="ru-RU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безупречное состояние здоровья при высокой психической устойчивости и общей выносливости организма;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высокая летная успеваемость при выраженных задатках воли, трудолюбия и любознательности;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активное желание освоить полеты на ракетных летательных аппаратах;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антропометрические параметры: рост – не более 170 см, вес – 70-72 кг, возраст – не старше 30 лет.</a:t>
            </a:r>
          </a:p>
        </p:txBody>
      </p:sp>
      <p:pic>
        <p:nvPicPr>
          <p:cNvPr id="10242" name="Picture 2" descr="ÐÐ°ÑÑÐ¸Ð½ÐºÐ¸ Ð¿Ð¾ Ð·Ð°Ð¿ÑÐ¾ÑÑ Ð¿ÐµÑÐ²ÑÐ¹ Ð¾ÑÑÑÐ´ ÐºÐ¾ÑÐ¼Ð¾Ð½Ð°Ð²ÑÐ¾Ð²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3" t="2226" r="14462" b="-2226"/>
          <a:stretch/>
        </p:blipFill>
        <p:spPr bwMode="auto">
          <a:xfrm flipH="1">
            <a:off x="-38100" y="1270579"/>
            <a:ext cx="5504476" cy="459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Таня\Desktop\МАРТ\06 День космонавтики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4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0763" y="2083065"/>
            <a:ext cx="9455176" cy="707886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17 </a:t>
            </a:r>
            <a:r>
              <a:rPr lang="ru-RU" sz="2000" b="1" dirty="0"/>
              <a:t>и 18 января 1961 г. </a:t>
            </a:r>
            <a:r>
              <a:rPr lang="ru-RU" sz="2000" b="1" dirty="0" smtClean="0"/>
              <a:t>– космонавтам </a:t>
            </a:r>
            <a:r>
              <a:rPr lang="ru-RU" sz="2000" b="1" dirty="0"/>
              <a:t>устроили </a:t>
            </a:r>
            <a:r>
              <a:rPr lang="ru-RU" sz="2000" b="1" dirty="0" smtClean="0"/>
              <a:t>экзамен и </a:t>
            </a:r>
          </a:p>
          <a:p>
            <a:pPr algn="ctr"/>
            <a:r>
              <a:rPr lang="ru-RU" sz="2000" b="1" dirty="0" smtClean="0"/>
              <a:t>выбрали 6 человек для подготовки к полетам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665" y="5811129"/>
            <a:ext cx="172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Ю. </a:t>
            </a:r>
            <a:r>
              <a:rPr lang="ru-RU" b="1" dirty="0"/>
              <a:t>Гагарин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39268" y="5804864"/>
            <a:ext cx="172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Г. </a:t>
            </a:r>
            <a:r>
              <a:rPr lang="ru-RU" b="1" dirty="0"/>
              <a:t>Титов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82166" y="5804864"/>
            <a:ext cx="172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Г</a:t>
            </a:r>
            <a:r>
              <a:rPr lang="ru-RU" b="1" dirty="0" smtClean="0"/>
              <a:t>. Нелюбов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50836" y="5798599"/>
            <a:ext cx="172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А</a:t>
            </a:r>
            <a:r>
              <a:rPr lang="ru-RU" b="1" dirty="0" smtClean="0"/>
              <a:t>. </a:t>
            </a:r>
            <a:r>
              <a:rPr lang="ru-RU" b="1" dirty="0"/>
              <a:t>Николаев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083018" y="5791732"/>
            <a:ext cx="190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В</a:t>
            </a:r>
            <a:r>
              <a:rPr lang="ru-RU" b="1" dirty="0" smtClean="0"/>
              <a:t>. </a:t>
            </a:r>
            <a:r>
              <a:rPr lang="ru-RU" b="1" dirty="0"/>
              <a:t>Быковский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226242" y="5787240"/>
            <a:ext cx="172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П</a:t>
            </a:r>
            <a:r>
              <a:rPr lang="ru-RU" b="1" dirty="0" smtClean="0"/>
              <a:t>. </a:t>
            </a:r>
            <a:r>
              <a:rPr lang="ru-RU" b="1" dirty="0"/>
              <a:t>Попович</a:t>
            </a:r>
          </a:p>
        </p:txBody>
      </p:sp>
      <p:pic>
        <p:nvPicPr>
          <p:cNvPr id="13325" name="Picture 13" descr="ÐÐ°ÑÑÐ¸Ð½ÐºÐ¸ Ð¿Ð¾ Ð·Ð°Ð¿ÑÐ¾ÑÑ Ð.Ð. ÐÐ¸ÐºÐ¾Ð»Ð°ÐµÐ² ÐºÐ¾ÑÐ¼Ð¾Ñ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484" y="3256664"/>
            <a:ext cx="1652705" cy="225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22" t="2217" r="4839" b="4532"/>
          <a:stretch/>
        </p:blipFill>
        <p:spPr bwMode="auto">
          <a:xfrm>
            <a:off x="4244779" y="3284537"/>
            <a:ext cx="1544128" cy="22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268" y="3284537"/>
            <a:ext cx="1807124" cy="22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09" y="3284537"/>
            <a:ext cx="1652223" cy="224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ÐÐ°ÑÑÐ¸Ð½ÐºÐ¸ Ð¿Ð¾ Ð·Ð°Ð¿ÑÐ¾ÑÑ Ð.Ð¤. ÐÑÐºÐ¾Ð²ÑÐºÐ¸Ð¹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88" b="6242"/>
          <a:stretch/>
        </p:blipFill>
        <p:spPr bwMode="auto">
          <a:xfrm>
            <a:off x="8165366" y="3256664"/>
            <a:ext cx="1743303" cy="22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7" name="Picture 25" descr="ÐÐ°ÑÑÐ¸Ð½ÐºÐ¸ Ð¿Ð¾ Ð·Ð°Ð¿ÑÐ¾ÑÑ Ð.Ð . ÐÐ¾Ð¿Ð¾Ð²Ð¸Ñ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8506" y="3258957"/>
            <a:ext cx="1705736" cy="227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4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378" y="2030240"/>
            <a:ext cx="9455176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Родился </a:t>
            </a:r>
            <a:r>
              <a:rPr lang="en-US" sz="2000" b="1" dirty="0" smtClean="0"/>
              <a:t>9 </a:t>
            </a:r>
            <a:r>
              <a:rPr lang="be-BY" sz="2000" b="1" dirty="0" smtClean="0"/>
              <a:t>марта 1934</a:t>
            </a:r>
            <a:r>
              <a:rPr lang="ru-RU" sz="2000" b="1" dirty="0" smtClean="0"/>
              <a:t> </a:t>
            </a:r>
            <a:r>
              <a:rPr lang="ru-RU" sz="2000" b="1" dirty="0"/>
              <a:t>г</a:t>
            </a:r>
            <a:r>
              <a:rPr lang="ru-RU" sz="2000" b="1" dirty="0" smtClean="0"/>
              <a:t>. в деревне </a:t>
            </a:r>
            <a:r>
              <a:rPr lang="ru-RU" sz="2000" b="1" dirty="0" err="1"/>
              <a:t>Клушино</a:t>
            </a:r>
            <a:r>
              <a:rPr lang="ru-RU" sz="2000" b="1" dirty="0"/>
              <a:t> Смоленской </a:t>
            </a:r>
            <a:r>
              <a:rPr lang="ru-RU" sz="2000" b="1" dirty="0" smtClean="0"/>
              <a:t>области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42456" y="2977058"/>
            <a:ext cx="67146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Выходец </a:t>
            </a:r>
            <a:r>
              <a:rPr lang="ru-RU" sz="2000" dirty="0"/>
              <a:t>из крестьян</a:t>
            </a:r>
            <a:r>
              <a:rPr lang="ru-RU" sz="2000" dirty="0" smtClean="0"/>
              <a:t>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отец</a:t>
            </a:r>
            <a:r>
              <a:rPr lang="ru-RU" sz="2000" dirty="0"/>
              <a:t>, Алексей Иванович Гагарин (</a:t>
            </a:r>
            <a:r>
              <a:rPr lang="ru-RU" sz="2000" dirty="0" smtClean="0"/>
              <a:t>1902-1973 гг.),</a:t>
            </a:r>
            <a:r>
              <a:rPr lang="ru-RU" sz="2000" dirty="0"/>
              <a:t> </a:t>
            </a:r>
            <a:r>
              <a:rPr lang="ru-RU" sz="2000" dirty="0" smtClean="0"/>
              <a:t>плотник;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мать</a:t>
            </a:r>
            <a:r>
              <a:rPr lang="ru-RU" sz="2000" dirty="0"/>
              <a:t>, Анна Тимофеевна Матвеева (1903-1984 гг.), работала на молочно-товарной </a:t>
            </a:r>
            <a:r>
              <a:rPr lang="ru-RU" sz="2000" dirty="0" smtClean="0"/>
              <a:t>ферме;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dirty="0"/>
              <a:t>семье Гагариных было три сына и </a:t>
            </a:r>
            <a:r>
              <a:rPr lang="ru-RU" sz="2000" dirty="0" smtClean="0"/>
              <a:t>дочь, Юрий </a:t>
            </a:r>
            <a:r>
              <a:rPr lang="ru-RU" sz="2000" dirty="0"/>
              <a:t>был третий по старшинству.</a:t>
            </a:r>
            <a:endParaRPr lang="ru-RU" sz="2000" dirty="0" smtClean="0"/>
          </a:p>
        </p:txBody>
      </p:sp>
      <p:pic>
        <p:nvPicPr>
          <p:cNvPr id="17415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4872" y="3173751"/>
            <a:ext cx="2114660" cy="29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2774" y="2652331"/>
            <a:ext cx="40957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 1 сентября 1941 г</a:t>
            </a:r>
            <a:r>
              <a:rPr lang="ru-RU" sz="2000" b="1" dirty="0" smtClean="0"/>
              <a:t>. </a:t>
            </a:r>
            <a:r>
              <a:rPr lang="ru-RU" sz="2000" dirty="0" smtClean="0"/>
              <a:t>–</a:t>
            </a:r>
            <a:r>
              <a:rPr lang="ru-RU" sz="2000" b="1" dirty="0" smtClean="0"/>
              <a:t> </a:t>
            </a:r>
            <a:r>
              <a:rPr lang="ru-RU" sz="2000" dirty="0" smtClean="0"/>
              <a:t>пошел </a:t>
            </a:r>
            <a:r>
              <a:rPr lang="ru-RU" sz="2000" dirty="0"/>
              <a:t>в </a:t>
            </a:r>
            <a:r>
              <a:rPr lang="ru-RU" sz="2000" dirty="0" smtClean="0"/>
              <a:t>школу.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22774" y="3142599"/>
            <a:ext cx="7934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12 октября </a:t>
            </a:r>
            <a:r>
              <a:rPr lang="ru-RU" sz="2000" b="1" dirty="0" smtClean="0"/>
              <a:t> 1941 г</a:t>
            </a:r>
            <a:r>
              <a:rPr lang="ru-RU" sz="2000" dirty="0"/>
              <a:t>. – </a:t>
            </a:r>
            <a:r>
              <a:rPr lang="ru-RU" sz="2000" dirty="0" smtClean="0"/>
              <a:t>деревню </a:t>
            </a:r>
            <a:r>
              <a:rPr lang="ru-RU" sz="2000" dirty="0" err="1" smtClean="0"/>
              <a:t>Клушино</a:t>
            </a:r>
            <a:r>
              <a:rPr lang="ru-RU" sz="2000" dirty="0" smtClean="0"/>
              <a:t> заняли </a:t>
            </a:r>
            <a:r>
              <a:rPr lang="ru-RU" sz="2000" dirty="0"/>
              <a:t>гитлеровские </a:t>
            </a:r>
            <a:r>
              <a:rPr lang="ru-RU" sz="2000" dirty="0" smtClean="0"/>
              <a:t>войска;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учеба прервалась;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семью </a:t>
            </a:r>
            <a:r>
              <a:rPr lang="ru-RU" sz="2000" dirty="0"/>
              <a:t>с малыми детьми немцы выгнали на улицу, </a:t>
            </a:r>
            <a:r>
              <a:rPr lang="ru-RU" sz="2000" dirty="0" smtClean="0"/>
              <a:t>а </a:t>
            </a:r>
            <a:r>
              <a:rPr lang="ru-RU" sz="2000" dirty="0"/>
              <a:t>в доме устроили </a:t>
            </a:r>
            <a:r>
              <a:rPr lang="ru-RU" sz="2000" dirty="0" smtClean="0"/>
              <a:t>мастерскую;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62200" y="464635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24 мая 1945 г</a:t>
            </a:r>
            <a:r>
              <a:rPr lang="ru-RU" sz="2000" b="1" dirty="0" smtClean="0"/>
              <a:t>. </a:t>
            </a:r>
            <a:r>
              <a:rPr lang="ru-RU" sz="2000" dirty="0"/>
              <a:t>–</a:t>
            </a:r>
            <a:r>
              <a:rPr lang="ru-RU" sz="2000" b="1" dirty="0" smtClean="0"/>
              <a:t> </a:t>
            </a:r>
            <a:r>
              <a:rPr lang="ru-RU" sz="2000" dirty="0"/>
              <a:t>семья Гагариных переехала в </a:t>
            </a:r>
            <a:r>
              <a:rPr lang="ru-RU" sz="2000" dirty="0" err="1" smtClean="0"/>
              <a:t>Гжатск</a:t>
            </a:r>
            <a:r>
              <a:rPr lang="ru-RU" sz="2000" dirty="0" smtClean="0"/>
              <a:t>; </a:t>
            </a:r>
            <a:endParaRPr lang="ru-RU" sz="2000" dirty="0"/>
          </a:p>
          <a:p>
            <a:r>
              <a:rPr lang="ru-RU" sz="2000" b="1" dirty="0" smtClean="0"/>
              <a:t>май </a:t>
            </a:r>
            <a:r>
              <a:rPr lang="ru-RU" sz="2000" b="1" dirty="0"/>
              <a:t>1949 </a:t>
            </a:r>
            <a:r>
              <a:rPr lang="ru-RU" sz="2000" b="1" dirty="0" smtClean="0"/>
              <a:t>года </a:t>
            </a:r>
            <a:r>
              <a:rPr lang="ru-RU" sz="2000" dirty="0"/>
              <a:t>–</a:t>
            </a:r>
            <a:r>
              <a:rPr lang="ru-RU" sz="2000" b="1" dirty="0" smtClean="0"/>
              <a:t> </a:t>
            </a:r>
            <a:r>
              <a:rPr lang="ru-RU" sz="2000" dirty="0" smtClean="0"/>
              <a:t>Юрий окончил </a:t>
            </a:r>
            <a:r>
              <a:rPr lang="ru-RU" sz="2000" dirty="0"/>
              <a:t>шестой класс </a:t>
            </a:r>
            <a:r>
              <a:rPr lang="ru-RU" sz="2000" dirty="0" err="1"/>
              <a:t>Гжатской</a:t>
            </a:r>
            <a:r>
              <a:rPr lang="ru-RU" sz="2000" dirty="0"/>
              <a:t> средней школы. </a:t>
            </a:r>
          </a:p>
        </p:txBody>
      </p:sp>
      <p:pic>
        <p:nvPicPr>
          <p:cNvPr id="11" name="Picture 5" descr="ÐÐ°ÑÑÐ¸Ð½ÐºÐ¸ Ð¿Ð¾ Ð·Ð°Ð¿ÑÐ¾ÑÑ Ð³Ð°Ð³Ð°ÑÐ¸Ð½ ÑÑÐ¸Ð¹ Ð´ÐµÑÑÑÐ²Ð¾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2274" y="2867950"/>
            <a:ext cx="2005910" cy="292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40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ня\Desktop\МАРТ\06 День космонавтики\5,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3334" y="910586"/>
            <a:ext cx="561782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Дом, в котором Юрий Гагарин </a:t>
            </a:r>
            <a:r>
              <a:rPr lang="ru-RU" sz="2000" dirty="0" smtClean="0"/>
              <a:t>жил </a:t>
            </a:r>
            <a:r>
              <a:rPr lang="ru-RU" sz="2000" dirty="0"/>
              <a:t>в школьные годы. Город </a:t>
            </a:r>
            <a:r>
              <a:rPr lang="ru-RU" sz="2000" dirty="0" smtClean="0"/>
              <a:t>Гагарин (</a:t>
            </a:r>
            <a:r>
              <a:rPr lang="ru-RU" sz="2000" dirty="0"/>
              <a:t>бывший </a:t>
            </a:r>
            <a:r>
              <a:rPr lang="ru-RU" sz="2000" dirty="0" err="1"/>
              <a:t>Гжатск</a:t>
            </a:r>
            <a:r>
              <a:rPr lang="ru-RU" sz="2000" dirty="0" smtClean="0"/>
              <a:t>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712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6219" y="2778283"/>
            <a:ext cx="7948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b="1" dirty="0" smtClean="0"/>
              <a:t>1949 – 1951 гг. </a:t>
            </a:r>
            <a:r>
              <a:rPr lang="ru-RU" sz="2000" dirty="0"/>
              <a:t>– </a:t>
            </a:r>
            <a:r>
              <a:rPr lang="ru-RU" sz="2000" dirty="0" smtClean="0"/>
              <a:t> учеба </a:t>
            </a:r>
            <a:r>
              <a:rPr lang="ru-RU" sz="2000" dirty="0"/>
              <a:t>в </a:t>
            </a:r>
            <a:r>
              <a:rPr lang="ru-RU" sz="2000" dirty="0" smtClean="0"/>
              <a:t>Люберецком ремесленном училище, которое окончил с </a:t>
            </a:r>
            <a:r>
              <a:rPr lang="ru-RU" sz="2000" dirty="0"/>
              <a:t>отличием </a:t>
            </a:r>
            <a:r>
              <a:rPr lang="ru-RU" sz="2000" dirty="0" smtClean="0"/>
              <a:t>по </a:t>
            </a:r>
            <a:r>
              <a:rPr lang="ru-RU" sz="2000" dirty="0"/>
              <a:t>специальности </a:t>
            </a:r>
            <a:r>
              <a:rPr lang="ru-RU" sz="2000" dirty="0" smtClean="0"/>
              <a:t>формовщик-литейщик </a:t>
            </a:r>
            <a:br>
              <a:rPr lang="ru-RU" sz="2000" dirty="0" smtClean="0"/>
            </a:br>
            <a:r>
              <a:rPr lang="ru-RU" sz="2000" dirty="0" smtClean="0"/>
              <a:t>5 разряда;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5194" y="4192815"/>
            <a:ext cx="6969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b="1" dirty="0" smtClean="0"/>
              <a:t>1951 – 1955 гг. </a:t>
            </a:r>
            <a:r>
              <a:rPr lang="ru-RU" sz="2000" dirty="0" smtClean="0"/>
              <a:t>учится </a:t>
            </a:r>
            <a:r>
              <a:rPr lang="ru-RU" sz="2000" dirty="0"/>
              <a:t>в Саратовском индустриальном техникуме, </a:t>
            </a:r>
            <a:r>
              <a:rPr lang="ru-RU" sz="2000" dirty="0" smtClean="0"/>
              <a:t>занимается аэроклубе</a:t>
            </a:r>
            <a:r>
              <a:rPr lang="ru-RU" sz="2000" dirty="0"/>
              <a:t>. </a:t>
            </a: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7518" y="2940991"/>
            <a:ext cx="1708178" cy="276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4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Таня\Desktop\МАРТ\06 День космонавтики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1596" y="4489598"/>
            <a:ext cx="561782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В </a:t>
            </a:r>
            <a:r>
              <a:rPr lang="ru-RU" sz="2000" b="1" dirty="0"/>
              <a:t>1951 – 1955 гг. </a:t>
            </a:r>
            <a:r>
              <a:rPr lang="ru-RU" sz="2000" dirty="0"/>
              <a:t>Гагарин учился в Саратовском индустриальном техникуме,</a:t>
            </a:r>
          </a:p>
          <a:p>
            <a:pPr algn="ctr"/>
            <a:r>
              <a:rPr lang="ru-RU" sz="2000" dirty="0" smtClean="0"/>
              <a:t>сегодня </a:t>
            </a:r>
            <a:r>
              <a:rPr lang="ru-RU" sz="2000" dirty="0"/>
              <a:t>– </a:t>
            </a:r>
            <a:r>
              <a:rPr lang="ru-RU" sz="2000" dirty="0" smtClean="0"/>
              <a:t>Профессионально-педагогический </a:t>
            </a:r>
            <a:r>
              <a:rPr lang="ru-RU" sz="2000" dirty="0"/>
              <a:t>колледж СГТУ имени Гагарина Ю.А.</a:t>
            </a:r>
          </a:p>
        </p:txBody>
      </p:sp>
    </p:spTree>
    <p:extLst>
      <p:ext uri="{BB962C8B-B14F-4D97-AF65-F5344CB8AC3E}">
        <p14:creationId xmlns:p14="http://schemas.microsoft.com/office/powerpoint/2010/main" val="36013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Таня\Desktop\МАРТ\06 День космонавтики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4107" y="5241287"/>
            <a:ext cx="500292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1955 г.  – </a:t>
            </a:r>
            <a:r>
              <a:rPr lang="ru-RU" sz="2000" dirty="0" smtClean="0"/>
              <a:t>Юрий Гагарин совершил первый полет на самолете Як-18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455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МАРТ\06 День космонавтики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118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3629113" y="998451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12 апреля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Международный день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полёта </a:t>
            </a:r>
            <a:r>
              <a:rPr lang="ru-RU" sz="4000" b="1" dirty="0">
                <a:solidFill>
                  <a:srgbClr val="002060"/>
                </a:solidFill>
              </a:rPr>
              <a:t>человека в космос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6" y="-42562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9352" y="2762491"/>
            <a:ext cx="5976774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 27 октября 1955 </a:t>
            </a:r>
            <a:r>
              <a:rPr lang="ru-RU" sz="2000" b="1" dirty="0" smtClean="0"/>
              <a:t>г. – </a:t>
            </a:r>
            <a:r>
              <a:rPr lang="ru-RU" sz="2000" dirty="0" smtClean="0"/>
              <a:t>призван </a:t>
            </a:r>
            <a:r>
              <a:rPr lang="ru-RU" sz="2000" dirty="0"/>
              <a:t>в Советскую </a:t>
            </a:r>
            <a:r>
              <a:rPr lang="ru-RU" sz="2000" dirty="0" smtClean="0"/>
              <a:t>армию;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48004" y="3391201"/>
            <a:ext cx="10234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1955 – 1957 гг. </a:t>
            </a:r>
            <a:r>
              <a:rPr lang="ru-RU" sz="2000" dirty="0" smtClean="0"/>
              <a:t>– курсант 1-го военного авиационного училища </a:t>
            </a:r>
            <a:r>
              <a:rPr lang="ru-RU" sz="2000" dirty="0"/>
              <a:t>лётчиков </a:t>
            </a:r>
            <a:r>
              <a:rPr lang="ru-RU" sz="2000" dirty="0" smtClean="0"/>
              <a:t>в г. Чкалове, где Гагарина назначили </a:t>
            </a:r>
            <a:r>
              <a:rPr lang="ru-RU" sz="2000" dirty="0"/>
              <a:t>помощником командира </a:t>
            </a:r>
            <a:r>
              <a:rPr lang="ru-RU" sz="2000" dirty="0" smtClean="0"/>
              <a:t>взвода</a:t>
            </a:r>
            <a:r>
              <a:rPr lang="ru-RU" sz="2000" dirty="0"/>
              <a:t>;</a:t>
            </a:r>
            <a:endParaRPr lang="ru-RU" sz="2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038577" y="4327687"/>
            <a:ext cx="5752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25 </a:t>
            </a:r>
            <a:r>
              <a:rPr lang="ru-RU" sz="2000" b="1" dirty="0"/>
              <a:t>октября 1957 </a:t>
            </a:r>
            <a:r>
              <a:rPr lang="ru-RU" sz="2000" b="1" dirty="0" smtClean="0"/>
              <a:t>г. – </a:t>
            </a:r>
            <a:r>
              <a:rPr lang="ru-RU" sz="2000" dirty="0" smtClean="0"/>
              <a:t>окончил училище с </a:t>
            </a:r>
            <a:r>
              <a:rPr lang="ru-RU" sz="2000" dirty="0"/>
              <a:t>отличием</a:t>
            </a:r>
            <a:r>
              <a:rPr lang="ru-RU" sz="2000" dirty="0" smtClean="0"/>
              <a:t>.</a:t>
            </a:r>
          </a:p>
        </p:txBody>
      </p:sp>
      <p:pic>
        <p:nvPicPr>
          <p:cNvPr id="2457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239" y="4017432"/>
            <a:ext cx="3030106" cy="201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6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6" y="-9526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3550" y="2056154"/>
            <a:ext cx="87158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Строки </a:t>
            </a:r>
            <a:r>
              <a:rPr lang="ru-RU" sz="2000" dirty="0"/>
              <a:t>из аттестации </a:t>
            </a:r>
            <a:r>
              <a:rPr lang="ru-RU" sz="2000" dirty="0" smtClean="0"/>
              <a:t>при </a:t>
            </a:r>
            <a:r>
              <a:rPr lang="ru-RU" sz="2000" dirty="0"/>
              <a:t>окончании </a:t>
            </a:r>
            <a:r>
              <a:rPr lang="ru-RU" sz="2000" dirty="0" smtClean="0"/>
              <a:t>училища: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 </a:t>
            </a:r>
            <a:r>
              <a:rPr lang="ru-RU" sz="2000" i="1" dirty="0"/>
              <a:t>«За период обучения в училище показал себя дисциплинированным, политически грамотным курсантом. Строевая и физическая подготовка хорошая. Теоретически подготовлен отлично. Государственные экзамены по теоретическим дисциплинам сдал со средним баллом 5. Приобретенные навыки закреплял прочно. Летать любит, летает смело, уверенно. </a:t>
            </a:r>
            <a:endParaRPr lang="ru-RU" sz="2000" i="1" dirty="0" smtClean="0"/>
          </a:p>
          <a:p>
            <a:pPr algn="just"/>
            <a:r>
              <a:rPr lang="ru-RU" sz="2000" i="1" dirty="0" smtClean="0"/>
              <a:t>Училище </a:t>
            </a:r>
            <a:r>
              <a:rPr lang="ru-RU" sz="2000" i="1" dirty="0"/>
              <a:t>закончил по 1 разряду. Делу КПСС и социалистической Родине предан. </a:t>
            </a:r>
            <a:endParaRPr lang="ru-RU" sz="2000" i="1" dirty="0" smtClean="0"/>
          </a:p>
          <a:p>
            <a:r>
              <a:rPr lang="ru-RU" sz="2000" i="1" dirty="0" smtClean="0"/>
              <a:t>Вывод</a:t>
            </a:r>
            <a:r>
              <a:rPr lang="ru-RU" sz="2000" i="1" dirty="0"/>
              <a:t>: достоин выпуска из училища летчиком истребительной авиации с присвоением воинского звания лейтенант.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                                                                                                      26 </a:t>
            </a:r>
            <a:r>
              <a:rPr lang="ru-RU" sz="2000" i="1" dirty="0"/>
              <a:t>октября 1957 г</a:t>
            </a:r>
            <a:r>
              <a:rPr lang="ru-RU" sz="2000" i="1" dirty="0" smtClean="0"/>
              <a:t>.»</a:t>
            </a:r>
          </a:p>
          <a:p>
            <a:pPr algn="just"/>
            <a:r>
              <a:rPr lang="ru-RU" sz="2000" b="1" dirty="0" smtClean="0"/>
              <a:t>       </a:t>
            </a:r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     5 </a:t>
            </a:r>
            <a:r>
              <a:rPr lang="ru-RU" sz="2000" b="1" dirty="0"/>
              <a:t>ноября 1957 </a:t>
            </a:r>
            <a:r>
              <a:rPr lang="ru-RU" sz="2000" b="1" dirty="0" smtClean="0"/>
              <a:t>г. </a:t>
            </a:r>
            <a:r>
              <a:rPr lang="ru-RU" sz="2000" dirty="0"/>
              <a:t>Ю.А. Гагарин по окончании училища направлен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в распоряжение </a:t>
            </a:r>
            <a:r>
              <a:rPr lang="ru-RU" sz="2000" dirty="0"/>
              <a:t>командующего ВВС Северного </a:t>
            </a:r>
            <a:r>
              <a:rPr lang="ru-RU" sz="2000" dirty="0" smtClean="0"/>
              <a:t>флота.</a:t>
            </a:r>
            <a:endParaRPr lang="ru-RU" sz="2000" dirty="0"/>
          </a:p>
        </p:txBody>
      </p:sp>
      <p:pic>
        <p:nvPicPr>
          <p:cNvPr id="1026" name="Picture 2" descr="https://go3.imgsmail.ru/imgpreview?key=2ec33d2d4843d5c7&amp;mb=imgdb_preview_19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449354" y="2667000"/>
            <a:ext cx="16764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43974" y="2792253"/>
            <a:ext cx="79348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с 1957 г. </a:t>
            </a:r>
            <a:r>
              <a:rPr lang="ru-RU" sz="2000" dirty="0" smtClean="0"/>
              <a:t>служил</a:t>
            </a:r>
            <a:r>
              <a:rPr lang="ru-RU" sz="2000" dirty="0"/>
              <a:t> в </a:t>
            </a:r>
            <a:r>
              <a:rPr lang="ru-RU" sz="2000" dirty="0" err="1" smtClean="0"/>
              <a:t>Луостари</a:t>
            </a:r>
            <a:r>
              <a:rPr lang="ru-RU" sz="2000" dirty="0"/>
              <a:t> </a:t>
            </a:r>
            <a:r>
              <a:rPr lang="ru-RU" sz="2000" dirty="0" smtClean="0"/>
              <a:t>(Мурманская </a:t>
            </a:r>
            <a:r>
              <a:rPr lang="ru-RU" sz="2000" dirty="0"/>
              <a:t>область) в 769-м истребительном авиационном </a:t>
            </a:r>
            <a:r>
              <a:rPr lang="ru-RU" sz="2000" dirty="0" smtClean="0"/>
              <a:t>полку</a:t>
            </a:r>
            <a:r>
              <a:rPr lang="ru-RU" sz="2000" dirty="0"/>
              <a:t> Северного </a:t>
            </a:r>
            <a:r>
              <a:rPr lang="ru-RU" sz="2000" dirty="0" smtClean="0"/>
              <a:t>флота, </a:t>
            </a:r>
            <a:r>
              <a:rPr lang="ru-RU" sz="2000" dirty="0"/>
              <a:t>вооружённом самолётами </a:t>
            </a:r>
            <a:r>
              <a:rPr lang="ru-RU" sz="2000" dirty="0" smtClean="0"/>
              <a:t>МиГ-15бис;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21366" y="4095243"/>
            <a:ext cx="61800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к </a:t>
            </a:r>
            <a:r>
              <a:rPr lang="ru-RU" sz="2000" b="1" dirty="0"/>
              <a:t>октябрю 1959 г. </a:t>
            </a:r>
            <a:r>
              <a:rPr lang="ru-RU" sz="2000" dirty="0"/>
              <a:t>налетал в общей сложности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265 часов;</a:t>
            </a:r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имел </a:t>
            </a:r>
            <a:r>
              <a:rPr lang="ru-RU" sz="2000" dirty="0"/>
              <a:t>квалификацию «Военный лётчик 3-го класса»;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воинское звание –</a:t>
            </a:r>
            <a:r>
              <a:rPr lang="ru-RU" sz="2000" dirty="0"/>
              <a:t> старший лейтенант.</a:t>
            </a:r>
          </a:p>
        </p:txBody>
      </p:sp>
      <p:pic>
        <p:nvPicPr>
          <p:cNvPr id="24580" name="Picture 4" descr="ÐÐ°ÑÑÐ¸Ð½ÐºÐ¸ Ð¿Ð¾ Ð·Ð°Ð¿ÑÐ¾ÑÑ ÑÐ»ÑÐ¶Ð¸Ð»Â Ð²Â ÐÑÐ¾ÑÑÐ°ÑÐ¸  Ð³Ð°Ð³Ð°ÑÐ¸Ð½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0322" y="3660916"/>
            <a:ext cx="3089480" cy="22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4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Таня\Desktop\МАРТ\06 День космонавтики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0031" y="4700305"/>
            <a:ext cx="500292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В 1960 г. </a:t>
            </a:r>
            <a:r>
              <a:rPr lang="ru-RU" sz="2000" dirty="0"/>
              <a:t>Юрий Гагарин начал готовиться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 </a:t>
            </a:r>
            <a:r>
              <a:rPr lang="ru-RU" sz="2000" dirty="0"/>
              <a:t>полету в космос в Центре подготовки космонавтов.</a:t>
            </a:r>
          </a:p>
        </p:txBody>
      </p:sp>
    </p:spTree>
    <p:extLst>
      <p:ext uri="{BB962C8B-B14F-4D97-AF65-F5344CB8AC3E}">
        <p14:creationId xmlns:p14="http://schemas.microsoft.com/office/powerpoint/2010/main" val="166196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 descr="C:\Users\Таня\Desktop\МАРТ\06 День космонавтики\8,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4" y="318803"/>
            <a:ext cx="886795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6101" y="1878370"/>
            <a:ext cx="3249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9 </a:t>
            </a:r>
            <a:r>
              <a:rPr lang="ru-RU" sz="2000" b="1" dirty="0" smtClean="0"/>
              <a:t>апреля 1961 г. </a:t>
            </a:r>
            <a:r>
              <a:rPr lang="ru-RU" sz="2000" dirty="0" smtClean="0"/>
              <a:t>– </a:t>
            </a:r>
            <a:r>
              <a:rPr lang="ru-RU" sz="2000" dirty="0"/>
              <a:t>решение </a:t>
            </a:r>
            <a:endParaRPr lang="ru-RU" sz="2000" dirty="0" smtClean="0"/>
          </a:p>
          <a:p>
            <a:r>
              <a:rPr lang="ru-RU" sz="2000" dirty="0" smtClean="0"/>
              <a:t>Государственной </a:t>
            </a:r>
            <a:r>
              <a:rPr lang="ru-RU" sz="2000" dirty="0"/>
              <a:t>комиссии </a:t>
            </a:r>
            <a:endParaRPr lang="ru-RU" sz="2000" dirty="0" smtClean="0"/>
          </a:p>
          <a:p>
            <a:r>
              <a:rPr lang="ru-RU" sz="2000" dirty="0" smtClean="0"/>
              <a:t>о полете Гагарина.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95649" y="5308213"/>
            <a:ext cx="184480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Сергей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Королев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45744" y="5286767"/>
            <a:ext cx="25408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Леонид Воскресенский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783645" y="5287533"/>
            <a:ext cx="1728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Анатолий Кириллов</a:t>
            </a:r>
          </a:p>
        </p:txBody>
      </p:sp>
      <p:pic>
        <p:nvPicPr>
          <p:cNvPr id="28679" name="Picture 7" descr="ÐÐ°ÑÑÐ¸Ð½ÐºÐ¸ Ð¿Ð¾ Ð·Ð°Ð¿ÑÐ¾ÑÑ ÐÐµÐ¾Ð½Ð¸Ð´ ÐÐ¾ÑÐºÑÐµÑÐµÐ½ÑÐºÐ¸Ð¹ ÐºÐ¾ÑÐ¼Ð¾Ñ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745" y="3083993"/>
            <a:ext cx="2540825" cy="177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695"/>
          <a:stretch/>
        </p:blipFill>
        <p:spPr bwMode="auto">
          <a:xfrm>
            <a:off x="4595649" y="2735422"/>
            <a:ext cx="1844809" cy="21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 descr="Ð.Ð¡. ÐÐ¸ÑÐ¸Ð»Ð»Ð¾Ð²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3645" y="2735422"/>
            <a:ext cx="1728000" cy="21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8391" y="1986091"/>
            <a:ext cx="47692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РУКОВОДИТЕЛИ ПЕРВОГО ПУСКА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 descr="C:\Users\Таня\Desktop\МАРТ\06 День космонавтики\8,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4" y="318803"/>
            <a:ext cx="903496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726" y="1878370"/>
            <a:ext cx="32496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12 апреля 1961 г. </a:t>
            </a:r>
            <a:r>
              <a:rPr lang="ru-RU" sz="2000" dirty="0" smtClean="0"/>
              <a:t>– </a:t>
            </a:r>
            <a:r>
              <a:rPr lang="ru-RU" sz="2000" dirty="0"/>
              <a:t>с</a:t>
            </a:r>
            <a:r>
              <a:rPr lang="ru-RU" sz="2000" dirty="0" smtClean="0"/>
              <a:t>тарт </a:t>
            </a:r>
            <a:r>
              <a:rPr lang="ru-RU" sz="2000" dirty="0"/>
              <a:t>ракеты-носителя «Восток</a:t>
            </a:r>
            <a:r>
              <a:rPr lang="ru-RU" sz="2000" dirty="0" smtClean="0"/>
              <a:t>» </a:t>
            </a:r>
          </a:p>
          <a:p>
            <a:r>
              <a:rPr lang="ru-RU" sz="2000" dirty="0" smtClean="0"/>
              <a:t>со </a:t>
            </a:r>
            <a:r>
              <a:rPr lang="ru-RU" sz="2000" dirty="0"/>
              <a:t>стартовой площадки № 1 космодрома Байконур (Тюра-Там, Казахстан)</a:t>
            </a:r>
            <a:endParaRPr lang="ru-RU" sz="2000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4210049" y="5285701"/>
            <a:ext cx="9286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«Восток-1»</a:t>
            </a:r>
            <a:r>
              <a:rPr lang="ru-RU" dirty="0"/>
              <a:t>  </a:t>
            </a:r>
            <a:r>
              <a:rPr lang="ru-RU" b="1" dirty="0"/>
              <a:t> </a:t>
            </a:r>
            <a:r>
              <a:rPr lang="ru-RU" dirty="0"/>
              <a:t>–</a:t>
            </a:r>
            <a:r>
              <a:rPr lang="ru-RU" b="1" dirty="0"/>
              <a:t> </a:t>
            </a:r>
            <a:r>
              <a:rPr lang="ru-RU" dirty="0"/>
              <a:t> космический корабль из серии «Восток</a:t>
            </a:r>
            <a:r>
              <a:rPr lang="ru-RU" dirty="0" smtClean="0"/>
              <a:t>»;</a:t>
            </a:r>
          </a:p>
          <a:p>
            <a:r>
              <a:rPr lang="ru-RU" b="1" dirty="0" smtClean="0"/>
              <a:t>название корабля </a:t>
            </a:r>
            <a:r>
              <a:rPr lang="ru-RU" b="1" dirty="0"/>
              <a:t> </a:t>
            </a:r>
            <a:r>
              <a:rPr lang="ru-RU" dirty="0" smtClean="0"/>
              <a:t>– «Ласточка»;</a:t>
            </a:r>
          </a:p>
          <a:p>
            <a:r>
              <a:rPr lang="ru-RU" b="1" dirty="0"/>
              <a:t>Масса </a:t>
            </a:r>
            <a:r>
              <a:rPr lang="ru-RU" b="1" dirty="0" smtClean="0"/>
              <a:t>аппарата </a:t>
            </a:r>
            <a:r>
              <a:rPr lang="ru-RU" dirty="0" smtClean="0"/>
              <a:t>– 4 725 кг.</a:t>
            </a:r>
          </a:p>
        </p:txBody>
      </p:sp>
      <p:pic>
        <p:nvPicPr>
          <p:cNvPr id="29698" name="Picture 2" descr="C:\Users\Таня\Desktop\МАРТ\06 День космонавтики\61251248b7104ae962301ffb74a6a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188" y="1878370"/>
            <a:ext cx="5006862" cy="32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1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03:00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4099225"/>
            <a:ext cx="6061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н</a:t>
            </a:r>
            <a:r>
              <a:rPr lang="ru-RU" sz="2000" dirty="0" smtClean="0"/>
              <a:t>а </a:t>
            </a:r>
            <a:r>
              <a:rPr lang="ru-RU" sz="2000" dirty="0"/>
              <a:t>стартовой площадке начались заключительные проверки космического </a:t>
            </a:r>
            <a:r>
              <a:rPr lang="ru-RU" sz="2000" dirty="0" smtClean="0"/>
              <a:t>корабля</a:t>
            </a:r>
            <a:r>
              <a:rPr lang="ru-RU" sz="2000" dirty="0"/>
              <a:t>;</a:t>
            </a:r>
            <a:endParaRPr lang="ru-RU" sz="2000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рисутствовал </a:t>
            </a:r>
            <a:r>
              <a:rPr lang="ru-RU" sz="2000" dirty="0"/>
              <a:t>главный конструктор Сергей Павлович Королёв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11" name="AutoShape 241" descr="018_009"/>
          <p:cNvSpPr>
            <a:spLocks noChangeArrowheads="1"/>
          </p:cNvSpPr>
          <p:nvPr/>
        </p:nvSpPr>
        <p:spPr bwMode="auto">
          <a:xfrm>
            <a:off x="1340742" y="2258629"/>
            <a:ext cx="2617109" cy="3115953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5790" b="-12380"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77998" y="5684299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Ракета Р-7 на стартовой позиции</a:t>
            </a:r>
          </a:p>
        </p:txBody>
      </p:sp>
    </p:spTree>
    <p:extLst>
      <p:ext uri="{BB962C8B-B14F-4D97-AF65-F5344CB8AC3E}">
        <p14:creationId xmlns:p14="http://schemas.microsoft.com/office/powerpoint/2010/main" val="4467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05:30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778007"/>
            <a:ext cx="60617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Евгений Анатольевич Карпов вошёл в спальню и потряс Гагарина за плечо: «</a:t>
            </a:r>
            <a:r>
              <a:rPr lang="ru-RU" sz="2000" i="1" dirty="0"/>
              <a:t>Юра, пора вставать</a:t>
            </a:r>
            <a:r>
              <a:rPr lang="ru-RU" sz="2000" dirty="0"/>
              <a:t>…»;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поднялся и </a:t>
            </a:r>
            <a:r>
              <a:rPr lang="ru-RU" sz="2000" dirty="0" smtClean="0"/>
              <a:t>дублер Герман Титов;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/>
              <a:t>осмотр доктора;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ф</a:t>
            </a:r>
            <a:r>
              <a:rPr lang="ru-RU" sz="2000" dirty="0" smtClean="0"/>
              <a:t>иззарядка</a:t>
            </a:r>
            <a:r>
              <a:rPr lang="ru-RU" sz="2000" dirty="0"/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завтрак. </a:t>
            </a:r>
          </a:p>
        </p:txBody>
      </p:sp>
      <p:sp>
        <p:nvSpPr>
          <p:cNvPr id="9" name="AutoShape 36" descr="ed2bec8ccd2d552965e57065da1_prev"/>
          <p:cNvSpPr>
            <a:spLocks noChangeArrowheads="1"/>
          </p:cNvSpPr>
          <p:nvPr/>
        </p:nvSpPr>
        <p:spPr bwMode="auto">
          <a:xfrm>
            <a:off x="1578068" y="2209948"/>
            <a:ext cx="2425786" cy="3208213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77998" y="5629707"/>
            <a:ext cx="382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Дом, </a:t>
            </a:r>
            <a:r>
              <a:rPr lang="ru-RU" b="1" dirty="0"/>
              <a:t>в котором космонавты находились до старта</a:t>
            </a:r>
          </a:p>
        </p:txBody>
      </p:sp>
    </p:spTree>
    <p:extLst>
      <p:ext uri="{BB962C8B-B14F-4D97-AF65-F5344CB8AC3E}">
        <p14:creationId xmlns:p14="http://schemas.microsoft.com/office/powerpoint/2010/main" val="6963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06:00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55660" y="3817100"/>
            <a:ext cx="60617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/>
              <a:t>заседание </a:t>
            </a:r>
            <a:r>
              <a:rPr lang="ru-RU" sz="2000" dirty="0"/>
              <a:t>Государственной </a:t>
            </a:r>
            <a:r>
              <a:rPr lang="ru-RU" sz="2000" dirty="0" smtClean="0"/>
              <a:t>комиссии;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осле </a:t>
            </a:r>
            <a:r>
              <a:rPr lang="ru-RU" sz="2000" dirty="0"/>
              <a:t>заседания было окончательно подписано полётное задание Космонавту № </a:t>
            </a:r>
            <a:r>
              <a:rPr lang="ru-RU" sz="2000" dirty="0" smtClean="0"/>
              <a:t>1;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/>
              <a:t>через </a:t>
            </a:r>
            <a:r>
              <a:rPr lang="ru-RU" sz="2000" dirty="0"/>
              <a:t>несколько минут специальный   автобус голубого цвета уже ехал к стартовой </a:t>
            </a:r>
            <a:r>
              <a:rPr lang="ru-RU" sz="2000" dirty="0" smtClean="0"/>
              <a:t>площадке.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5168" y="5265597"/>
            <a:ext cx="382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Предполетный медицинский осмотр</a:t>
            </a:r>
          </a:p>
        </p:txBody>
      </p:sp>
      <p:sp>
        <p:nvSpPr>
          <p:cNvPr id="11" name="AutoShape 32" descr="p25"/>
          <p:cNvSpPr>
            <a:spLocks noChangeArrowheads="1"/>
          </p:cNvSpPr>
          <p:nvPr/>
        </p:nvSpPr>
        <p:spPr bwMode="auto">
          <a:xfrm>
            <a:off x="1110741" y="2426177"/>
            <a:ext cx="3114780" cy="2512588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4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06:50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682471"/>
            <a:ext cx="60617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/>
              <a:t>доклад </a:t>
            </a:r>
            <a:r>
              <a:rPr lang="ru-RU" sz="2000" dirty="0"/>
              <a:t>о готовности председателю Государственной </a:t>
            </a:r>
            <a:r>
              <a:rPr lang="ru-RU" sz="2000" dirty="0" smtClean="0"/>
              <a:t>комиссии;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з</a:t>
            </a:r>
            <a:r>
              <a:rPr lang="ru-RU" sz="2000" dirty="0" smtClean="0"/>
              <a:t>аявление Юрия Гагарина </a:t>
            </a:r>
            <a:r>
              <a:rPr lang="ru-RU" sz="2000" dirty="0"/>
              <a:t>для печати и </a:t>
            </a:r>
            <a:r>
              <a:rPr lang="ru-RU" sz="2000" dirty="0" smtClean="0"/>
              <a:t>радио;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прощание с теми, кто оставался на </a:t>
            </a:r>
            <a:r>
              <a:rPr lang="ru-RU" sz="2000" dirty="0" smtClean="0"/>
              <a:t>Земле;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Гагарин </a:t>
            </a:r>
            <a:r>
              <a:rPr lang="ru-RU" sz="2000" dirty="0"/>
              <a:t>приветственно поднял обе </a:t>
            </a:r>
            <a:r>
              <a:rPr lang="ru-RU" sz="2000" dirty="0" smtClean="0"/>
              <a:t>руки, потом </a:t>
            </a:r>
            <a:r>
              <a:rPr lang="ru-RU" sz="2000" dirty="0"/>
              <a:t>скрылся в кабине.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5168" y="5415725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Перед подъемом в корабль</a:t>
            </a:r>
          </a:p>
        </p:txBody>
      </p:sp>
      <p:sp>
        <p:nvSpPr>
          <p:cNvPr id="9" name="AutoShape 37" descr="Рисунок5"/>
          <p:cNvSpPr>
            <a:spLocks noChangeArrowheads="1"/>
          </p:cNvSpPr>
          <p:nvPr/>
        </p:nvSpPr>
        <p:spPr bwMode="auto">
          <a:xfrm>
            <a:off x="396230" y="2286358"/>
            <a:ext cx="4184864" cy="2890897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832" b="-5859"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МАРТ\06 День космонавтики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212111" y="750957"/>
            <a:ext cx="3239407" cy="40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36676" y="3090446"/>
            <a:ext cx="54277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Сергей </a:t>
            </a:r>
            <a:r>
              <a:rPr lang="be-BY" sz="2000" b="1" dirty="0" smtClean="0"/>
              <a:t>Королев</a:t>
            </a:r>
          </a:p>
          <a:p>
            <a:pPr algn="ctr"/>
            <a:r>
              <a:rPr lang="be-BY" dirty="0" smtClean="0"/>
              <a:t>(конструктор ракетно-космической промышленности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2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07:10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914484"/>
            <a:ext cx="60617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/>
              <a:t>Голос Гагарина появился в </a:t>
            </a:r>
            <a:r>
              <a:rPr lang="ru-RU" sz="2000" b="1" dirty="0" smtClean="0"/>
              <a:t>эфире: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i="1" dirty="0" smtClean="0"/>
              <a:t>Позывной </a:t>
            </a:r>
            <a:r>
              <a:rPr lang="ru-RU" sz="2800" i="1" dirty="0"/>
              <a:t>Гагарина – «Кедр</a:t>
            </a:r>
            <a:r>
              <a:rPr lang="ru-RU" sz="2800" i="1" dirty="0" smtClean="0"/>
              <a:t>»;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i="1" dirty="0"/>
              <a:t>Позывной </a:t>
            </a:r>
            <a:r>
              <a:rPr lang="ru-RU" sz="2800" i="1" dirty="0" smtClean="0"/>
              <a:t>Королева </a:t>
            </a:r>
            <a:r>
              <a:rPr lang="ru-RU" sz="2800" i="1" dirty="0"/>
              <a:t>– «Заря-1</a:t>
            </a:r>
            <a:r>
              <a:rPr lang="ru-RU" sz="2800" i="1" dirty="0" smtClean="0"/>
              <a:t>».</a:t>
            </a:r>
            <a:endParaRPr lang="ru-RU" sz="28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8613" y="5290457"/>
            <a:ext cx="382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Кабина, в которой летел Юрий Гагарин</a:t>
            </a:r>
          </a:p>
        </p:txBody>
      </p:sp>
      <p:pic>
        <p:nvPicPr>
          <p:cNvPr id="327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056"/>
          <a:stretch/>
        </p:blipFill>
        <p:spPr bwMode="auto">
          <a:xfrm>
            <a:off x="191353" y="2387952"/>
            <a:ext cx="4725394" cy="27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08:50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696119"/>
            <a:ext cx="606177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объявлена </a:t>
            </a:r>
            <a:r>
              <a:rPr lang="ru-RU" sz="2000" dirty="0" smtClean="0"/>
              <a:t>10-минутная </a:t>
            </a:r>
            <a:r>
              <a:rPr lang="ru-RU" sz="2000" dirty="0"/>
              <a:t>готовность</a:t>
            </a:r>
            <a:r>
              <a:rPr lang="ru-RU" sz="2000" dirty="0" smtClean="0"/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/>
          </a:p>
          <a:p>
            <a:pPr algn="just"/>
            <a:r>
              <a:rPr lang="ru-RU" sz="2000" b="1" dirty="0" smtClean="0"/>
              <a:t>Переговоры:</a:t>
            </a:r>
          </a:p>
          <a:p>
            <a:pPr algn="just"/>
            <a:r>
              <a:rPr lang="ru-RU" sz="2000" b="1" dirty="0" smtClean="0"/>
              <a:t>Гагарин: </a:t>
            </a:r>
            <a:r>
              <a:rPr lang="ru-RU" sz="2400" i="1" dirty="0" smtClean="0"/>
              <a:t>Вас понял</a:t>
            </a:r>
            <a:r>
              <a:rPr lang="ru-RU" sz="2400" i="1" dirty="0"/>
              <a:t> </a:t>
            </a:r>
            <a:r>
              <a:rPr lang="ru-RU" sz="2400" i="1" dirty="0" smtClean="0"/>
              <a:t>– </a:t>
            </a:r>
            <a:r>
              <a:rPr lang="ru-RU" sz="2400" i="1" dirty="0"/>
              <a:t>объявлена десятиминутная готовность. </a:t>
            </a:r>
            <a:endParaRPr lang="ru-RU" sz="2400" i="1" dirty="0" smtClean="0"/>
          </a:p>
          <a:p>
            <a:pPr algn="just"/>
            <a:r>
              <a:rPr lang="ru-RU" sz="2400" i="1" dirty="0" smtClean="0"/>
              <a:t>Гермошлем </a:t>
            </a:r>
            <a:r>
              <a:rPr lang="ru-RU" sz="2400" i="1" dirty="0"/>
              <a:t>закрыт. Все нормально, самочувствие хорошее, к старту готов.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5168" y="5675873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Пульт управления стартом</a:t>
            </a:r>
          </a:p>
        </p:txBody>
      </p:sp>
      <p:sp>
        <p:nvSpPr>
          <p:cNvPr id="11" name="AutoShape 33" descr="00zwbez3"/>
          <p:cNvSpPr>
            <a:spLocks noChangeArrowheads="1"/>
          </p:cNvSpPr>
          <p:nvPr/>
        </p:nvSpPr>
        <p:spPr bwMode="auto">
          <a:xfrm>
            <a:off x="1250299" y="2100928"/>
            <a:ext cx="2617299" cy="3381454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8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09:00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696119"/>
            <a:ext cx="60617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объявлена </a:t>
            </a:r>
            <a:r>
              <a:rPr lang="ru-RU" sz="2000" dirty="0" smtClean="0"/>
              <a:t>минутная </a:t>
            </a:r>
            <a:r>
              <a:rPr lang="ru-RU" sz="2000" dirty="0"/>
              <a:t>готовность</a:t>
            </a:r>
            <a:r>
              <a:rPr lang="ru-RU" sz="2000" dirty="0" smtClean="0"/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/>
          </a:p>
          <a:p>
            <a:pPr algn="just"/>
            <a:r>
              <a:rPr lang="ru-RU" sz="2000" b="1" dirty="0" smtClean="0"/>
              <a:t>Переговоры:</a:t>
            </a:r>
          </a:p>
          <a:p>
            <a:r>
              <a:rPr lang="ru-RU" sz="2000" b="1" dirty="0"/>
              <a:t>Королев:</a:t>
            </a:r>
            <a:r>
              <a:rPr lang="ru-RU" sz="2000" dirty="0"/>
              <a:t> </a:t>
            </a:r>
            <a:r>
              <a:rPr lang="ru-RU" sz="2400" i="1" dirty="0"/>
              <a:t>Минутная готовность, как вы слышите?</a:t>
            </a:r>
            <a:br>
              <a:rPr lang="ru-RU" sz="2400" i="1" dirty="0"/>
            </a:br>
            <a:r>
              <a:rPr lang="ru-RU" sz="2000" b="1" dirty="0"/>
              <a:t>Гагарин:</a:t>
            </a:r>
            <a:r>
              <a:rPr lang="ru-RU" sz="2000" dirty="0"/>
              <a:t> </a:t>
            </a:r>
            <a:r>
              <a:rPr lang="ru-RU" sz="2400" i="1" dirty="0"/>
              <a:t>Вас </a:t>
            </a:r>
            <a:r>
              <a:rPr lang="ru-RU" sz="2400" i="1" dirty="0" smtClean="0"/>
              <a:t>понял</a:t>
            </a:r>
            <a:r>
              <a:rPr lang="ru-RU" sz="2400" i="1" dirty="0"/>
              <a:t> </a:t>
            </a:r>
            <a:r>
              <a:rPr lang="ru-RU" sz="2400" i="1" dirty="0" smtClean="0"/>
              <a:t>– минутная </a:t>
            </a:r>
            <a:r>
              <a:rPr lang="ru-RU" sz="2400" i="1" dirty="0"/>
              <a:t>готовность.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Занял </a:t>
            </a:r>
            <a:r>
              <a:rPr lang="ru-RU" sz="2400" i="1" dirty="0"/>
              <a:t>исходное положение…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5168" y="5364941"/>
            <a:ext cx="382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Сергей Королев </a:t>
            </a:r>
            <a:r>
              <a:rPr lang="ru-RU" b="1" dirty="0"/>
              <a:t>на связи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 Юрием </a:t>
            </a:r>
            <a:r>
              <a:rPr lang="ru-RU" b="1" dirty="0"/>
              <a:t>Гагариным</a:t>
            </a:r>
          </a:p>
        </p:txBody>
      </p:sp>
      <p:pic>
        <p:nvPicPr>
          <p:cNvPr id="378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793" y="2300006"/>
            <a:ext cx="3743330" cy="27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723415"/>
            <a:ext cx="60617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/>
              <a:t>Зажигание включено.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/>
          </a:p>
          <a:p>
            <a:pPr algn="just"/>
            <a:r>
              <a:rPr lang="ru-RU" sz="2000" b="1" dirty="0" smtClean="0"/>
              <a:t>Переговоры:</a:t>
            </a:r>
          </a:p>
          <a:p>
            <a:r>
              <a:rPr lang="ru-RU" sz="2000" b="1" dirty="0"/>
              <a:t>Королёв:</a:t>
            </a:r>
            <a:r>
              <a:rPr lang="ru-RU" sz="2000" dirty="0"/>
              <a:t> </a:t>
            </a:r>
            <a:r>
              <a:rPr lang="ru-RU" sz="2400" i="1" dirty="0"/>
              <a:t>Даётся зажигание, «Кедр</a:t>
            </a:r>
            <a:r>
              <a:rPr lang="ru-RU" sz="2400" i="1" dirty="0" smtClean="0"/>
              <a:t>».</a:t>
            </a:r>
          </a:p>
          <a:p>
            <a:r>
              <a:rPr lang="ru-RU" sz="2000" b="1" dirty="0" smtClean="0"/>
              <a:t>Гагарин </a:t>
            </a:r>
            <a:r>
              <a:rPr lang="ru-RU" sz="2000" b="1" dirty="0"/>
              <a:t>(«Кедр»):</a:t>
            </a:r>
            <a:r>
              <a:rPr lang="ru-RU" sz="2000" dirty="0"/>
              <a:t> </a:t>
            </a:r>
            <a:r>
              <a:rPr lang="ru-RU" sz="2400" i="1" dirty="0"/>
              <a:t>Вас </a:t>
            </a:r>
            <a:r>
              <a:rPr lang="ru-RU" sz="2400" i="1" dirty="0" smtClean="0"/>
              <a:t>понял</a:t>
            </a:r>
            <a:r>
              <a:rPr lang="ru-RU" sz="2400" i="1" dirty="0"/>
              <a:t> </a:t>
            </a:r>
            <a:r>
              <a:rPr lang="ru-RU" sz="2400" i="1" dirty="0" smtClean="0"/>
              <a:t>– </a:t>
            </a:r>
            <a:r>
              <a:rPr lang="ru-RU" sz="2400" i="1" dirty="0"/>
              <a:t>даётся зажигание</a:t>
            </a:r>
            <a:r>
              <a:rPr lang="ru-RU" sz="2400" i="1" dirty="0" smtClean="0"/>
              <a:t>.</a:t>
            </a:r>
          </a:p>
          <a:p>
            <a:r>
              <a:rPr lang="ru-RU" sz="2000" b="1" dirty="0" smtClean="0"/>
              <a:t>Королёв</a:t>
            </a:r>
            <a:r>
              <a:rPr lang="ru-RU" sz="2000" b="1" dirty="0"/>
              <a:t>:</a:t>
            </a:r>
            <a:r>
              <a:rPr lang="ru-RU" sz="2000" dirty="0"/>
              <a:t> </a:t>
            </a:r>
            <a:r>
              <a:rPr lang="ru-RU" sz="2400" i="1" dirty="0"/>
              <a:t>Предварительная ступень… Промежуточная… Главная… Подъём!</a:t>
            </a:r>
            <a:r>
              <a:rPr lang="ru-RU" sz="2400" dirty="0"/>
              <a:t/>
            </a:r>
            <a:br>
              <a:rPr lang="ru-RU" sz="2400" dirty="0"/>
            </a:b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9195" y="5549607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Старт корабля Восток-1</a:t>
            </a:r>
          </a:p>
        </p:txBody>
      </p:sp>
      <p:pic>
        <p:nvPicPr>
          <p:cNvPr id="399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168" y="2391653"/>
            <a:ext cx="3673981" cy="27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Таня\Desktop\МАРТ\06 День космонавтики\9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5606" y="2067993"/>
            <a:ext cx="58937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09:07-10:55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полет </a:t>
            </a:r>
            <a:r>
              <a:rPr lang="ru-RU" sz="3200" b="1" dirty="0">
                <a:solidFill>
                  <a:srgbClr val="002060"/>
                </a:solidFill>
              </a:rPr>
              <a:t>продолжался </a:t>
            </a:r>
            <a:r>
              <a:rPr lang="ru-RU" sz="3200" b="1" dirty="0" smtClean="0">
                <a:solidFill>
                  <a:srgbClr val="002060"/>
                </a:solidFill>
              </a:rPr>
              <a:t> 108 минут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65606" y="3999499"/>
            <a:ext cx="606177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000" b="1" dirty="0" smtClean="0"/>
              <a:t>Протяженность </a:t>
            </a:r>
            <a:r>
              <a:rPr lang="ru-RU" sz="2000" b="1" dirty="0"/>
              <a:t>маршрута </a:t>
            </a:r>
            <a:r>
              <a:rPr lang="ru-RU" sz="2000" b="1" dirty="0" smtClean="0"/>
              <a:t>– </a:t>
            </a:r>
            <a:r>
              <a:rPr lang="ru-RU" sz="2000" dirty="0" smtClean="0"/>
              <a:t>40 868,6 км. </a:t>
            </a:r>
            <a:endParaRPr lang="ru-RU" sz="2000" dirty="0"/>
          </a:p>
          <a:p>
            <a:pPr>
              <a:lnSpc>
                <a:spcPts val="2700"/>
              </a:lnSpc>
            </a:pPr>
            <a:r>
              <a:rPr lang="ru-RU" sz="2000" b="1" dirty="0"/>
              <a:t>Максимальная скорость полета –</a:t>
            </a:r>
            <a:r>
              <a:rPr lang="ru-RU" sz="2000" b="1" dirty="0" smtClean="0"/>
              <a:t> </a:t>
            </a:r>
            <a:r>
              <a:rPr lang="ru-RU" sz="2000" dirty="0" smtClean="0"/>
              <a:t>28 260 </a:t>
            </a:r>
            <a:r>
              <a:rPr lang="ru-RU" sz="2000" dirty="0"/>
              <a:t>км/час. </a:t>
            </a:r>
          </a:p>
          <a:p>
            <a:pPr>
              <a:lnSpc>
                <a:spcPts val="2700"/>
              </a:lnSpc>
            </a:pPr>
            <a:r>
              <a:rPr lang="ru-RU" sz="2000" b="1" dirty="0"/>
              <a:t>Максимальная высота полета – </a:t>
            </a:r>
            <a:r>
              <a:rPr lang="ru-RU" sz="2000" dirty="0" smtClean="0"/>
              <a:t>327 </a:t>
            </a:r>
            <a:r>
              <a:rPr lang="ru-RU" sz="2000" dirty="0"/>
              <a:t>км.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19181" y="2123064"/>
            <a:ext cx="4279668" cy="3954284"/>
            <a:chOff x="251389" y="1885490"/>
            <a:chExt cx="4624367" cy="4272775"/>
          </a:xfrm>
        </p:grpSpPr>
        <p:sp>
          <p:nvSpPr>
            <p:cNvPr id="11" name="AutoShape 33" descr="119317006561"/>
            <p:cNvSpPr>
              <a:spLocks noChangeArrowheads="1"/>
            </p:cNvSpPr>
            <p:nvPr/>
          </p:nvSpPr>
          <p:spPr bwMode="auto">
            <a:xfrm>
              <a:off x="2907098" y="1885490"/>
              <a:ext cx="1968658" cy="2027569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-4988"/>
              </a:stretch>
            </a:blip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ru-RU"/>
            </a:p>
          </p:txBody>
        </p:sp>
        <p:sp>
          <p:nvSpPr>
            <p:cNvPr id="12" name="AutoShape 33" descr="Рисунок3"/>
            <p:cNvSpPr>
              <a:spLocks noChangeArrowheads="1"/>
            </p:cNvSpPr>
            <p:nvPr/>
          </p:nvSpPr>
          <p:spPr bwMode="auto">
            <a:xfrm>
              <a:off x="1064383" y="3760903"/>
              <a:ext cx="3056776" cy="2397362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ru-RU"/>
            </a:p>
          </p:txBody>
        </p:sp>
        <p:sp>
          <p:nvSpPr>
            <p:cNvPr id="9" name="AutoShape 34" descr="00zwahd5"/>
            <p:cNvSpPr>
              <a:spLocks noChangeArrowheads="1"/>
            </p:cNvSpPr>
            <p:nvPr/>
          </p:nvSpPr>
          <p:spPr bwMode="auto">
            <a:xfrm>
              <a:off x="251389" y="1885490"/>
              <a:ext cx="2068640" cy="2027569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788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10:55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723415"/>
            <a:ext cx="60617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О</a:t>
            </a:r>
            <a:r>
              <a:rPr lang="ru-RU" sz="2000" dirty="0" smtClean="0"/>
              <a:t>бгоревший </a:t>
            </a:r>
            <a:r>
              <a:rPr lang="ru-RU" sz="2000" dirty="0"/>
              <a:t>железный шар опустился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 </a:t>
            </a:r>
            <a:r>
              <a:rPr lang="ru-RU" sz="2000" dirty="0"/>
              <a:t>вспаханную почву </a:t>
            </a:r>
            <a:r>
              <a:rPr lang="ru-RU" sz="2000" dirty="0" smtClean="0"/>
              <a:t>– </a:t>
            </a:r>
            <a:r>
              <a:rPr lang="ru-RU" sz="2000" dirty="0"/>
              <a:t>поле колхоза </a:t>
            </a:r>
            <a:r>
              <a:rPr lang="ru-RU" sz="2000" dirty="0" smtClean="0"/>
              <a:t>«Ленинский путь», </a:t>
            </a:r>
            <a:r>
              <a:rPr lang="ru-RU" sz="2000" dirty="0"/>
              <a:t>юго-западнее города Энгельса, неподалеку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 </a:t>
            </a:r>
            <a:r>
              <a:rPr lang="ru-RU" sz="2000" dirty="0"/>
              <a:t>деревни </a:t>
            </a:r>
            <a:r>
              <a:rPr lang="ru-RU" sz="2000" dirty="0" err="1"/>
              <a:t>Смеловка</a:t>
            </a:r>
            <a:r>
              <a:rPr lang="ru-RU" sz="2000" dirty="0"/>
              <a:t> Терновского района Саратовской </a:t>
            </a:r>
            <a:r>
              <a:rPr lang="ru-RU" sz="2000" dirty="0" smtClean="0"/>
              <a:t>области.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7049" y="5339558"/>
            <a:ext cx="382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Спускаемый аппарат после приземления</a:t>
            </a:r>
          </a:p>
        </p:txBody>
      </p:sp>
      <p:sp>
        <p:nvSpPr>
          <p:cNvPr id="9" name="AutoShape 34" descr="Рисунок18"/>
          <p:cNvSpPr>
            <a:spLocks noChangeArrowheads="1"/>
          </p:cNvSpPr>
          <p:nvPr/>
        </p:nvSpPr>
        <p:spPr bwMode="auto">
          <a:xfrm>
            <a:off x="518613" y="2369483"/>
            <a:ext cx="4074362" cy="2593302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8253" b="2"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4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Таня\Desktop\МАРТ\06 День космонавтики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3939" y="4248845"/>
            <a:ext cx="6616308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/>
              <a:t>По современным оценкам успешный исход полета составлял не более 46 </a:t>
            </a:r>
            <a:r>
              <a:rPr lang="ru-RU" sz="2000" dirty="0" smtClean="0"/>
              <a:t>процентов: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спешка</a:t>
            </a:r>
            <a:r>
              <a:rPr lang="ru-RU" sz="2000" dirty="0"/>
              <a:t>, с которой готовили первый полет человека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космос;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не </a:t>
            </a:r>
            <a:r>
              <a:rPr lang="ru-RU" sz="2000" dirty="0"/>
              <a:t>было </a:t>
            </a:r>
            <a:r>
              <a:rPr lang="ru-RU" sz="2000" dirty="0" smtClean="0"/>
              <a:t>известно</a:t>
            </a:r>
            <a:r>
              <a:rPr lang="ru-RU" sz="2000" dirty="0"/>
              <a:t>, как может отразиться пребывание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космосе на психике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23254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C:\Users\Таня\Desktop\МАРТ\06 День космонавтики\9,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84982" y="5705532"/>
            <a:ext cx="500292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dirty="0"/>
              <a:t>С миссией мира и дружбы Юрий Гагарин посетил многие страны. </a:t>
            </a:r>
          </a:p>
        </p:txBody>
      </p:sp>
    </p:spTree>
    <p:extLst>
      <p:ext uri="{BB962C8B-B14F-4D97-AF65-F5344CB8AC3E}">
        <p14:creationId xmlns:p14="http://schemas.microsoft.com/office/powerpoint/2010/main" val="3968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Таня\Desktop\МАРТ\06 День космонавтики\9,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после совершения полета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6391" y="2837813"/>
            <a:ext cx="6589663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 smtClean="0"/>
              <a:t>Звания: </a:t>
            </a:r>
            <a:endParaRPr lang="ru-RU" b="1" dirty="0"/>
          </a:p>
          <a:p>
            <a:pPr>
              <a:lnSpc>
                <a:spcPts val="2500"/>
              </a:lnSpc>
            </a:pPr>
            <a:r>
              <a:rPr lang="ru-RU" dirty="0" smtClean="0"/>
              <a:t>Герой </a:t>
            </a:r>
            <a:r>
              <a:rPr lang="ru-RU" dirty="0"/>
              <a:t>Советского Союза (14 апреля 1961)</a:t>
            </a:r>
          </a:p>
          <a:p>
            <a:pPr>
              <a:lnSpc>
                <a:spcPts val="2500"/>
              </a:lnSpc>
            </a:pPr>
            <a:r>
              <a:rPr lang="ru-RU" dirty="0"/>
              <a:t>Лётчик-космонавт СССР (27 июня 1961)</a:t>
            </a:r>
          </a:p>
          <a:p>
            <a:pPr>
              <a:lnSpc>
                <a:spcPts val="2500"/>
              </a:lnSpc>
            </a:pPr>
            <a:r>
              <a:rPr lang="ru-RU" dirty="0"/>
              <a:t>Герой Социалистического Труда ЧССР (29 апреля 1961)</a:t>
            </a:r>
          </a:p>
          <a:p>
            <a:pPr>
              <a:lnSpc>
                <a:spcPts val="2500"/>
              </a:lnSpc>
            </a:pPr>
            <a:r>
              <a:rPr lang="ru-RU" dirty="0"/>
              <a:t>Герой Социалистического Труда (НРБ) (24 мая 1961</a:t>
            </a:r>
            <a:r>
              <a:rPr lang="ru-RU" dirty="0" smtClean="0"/>
              <a:t>)</a:t>
            </a:r>
          </a:p>
          <a:p>
            <a:pPr>
              <a:lnSpc>
                <a:spcPts val="2500"/>
              </a:lnSpc>
            </a:pPr>
            <a:r>
              <a:rPr lang="ru-RU" dirty="0"/>
              <a:t>Заслуженный мастер спорта СССР (</a:t>
            </a:r>
            <a:r>
              <a:rPr lang="ru-RU" dirty="0" smtClean="0"/>
              <a:t>1961)</a:t>
            </a:r>
            <a:endParaRPr lang="ru-RU" dirty="0"/>
          </a:p>
          <a:p>
            <a:pPr>
              <a:lnSpc>
                <a:spcPts val="2500"/>
              </a:lnSpc>
            </a:pPr>
            <a:r>
              <a:rPr lang="ru-RU" dirty="0"/>
              <a:t>Военный лётчик 1-го класса (</a:t>
            </a:r>
            <a:r>
              <a:rPr lang="ru-RU" dirty="0" smtClean="0"/>
              <a:t>1961)</a:t>
            </a:r>
            <a:endParaRPr lang="ru-RU" dirty="0"/>
          </a:p>
          <a:p>
            <a:pPr>
              <a:lnSpc>
                <a:spcPts val="2500"/>
              </a:lnSpc>
            </a:pPr>
            <a:r>
              <a:rPr lang="ru-RU" dirty="0" smtClean="0"/>
              <a:t>Герой </a:t>
            </a:r>
            <a:r>
              <a:rPr lang="ru-RU" dirty="0"/>
              <a:t>Труда (СРВ) (28 апреля </a:t>
            </a:r>
            <a:r>
              <a:rPr lang="ru-RU" dirty="0" smtClean="0"/>
              <a:t>1962)</a:t>
            </a:r>
          </a:p>
          <a:p>
            <a:pPr>
              <a:lnSpc>
                <a:spcPts val="2500"/>
              </a:lnSpc>
            </a:pPr>
            <a:r>
              <a:rPr lang="ru-RU" dirty="0" smtClean="0"/>
              <a:t>Почётный член </a:t>
            </a:r>
            <a:r>
              <a:rPr lang="ru-RU" dirty="0"/>
              <a:t>Международной академии </a:t>
            </a:r>
            <a:r>
              <a:rPr lang="ru-RU" dirty="0" smtClean="0"/>
              <a:t>астронавтики (1966)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69268" y="2031836"/>
            <a:ext cx="445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ПРИСУЖДЕННЫЕ НАГРАДЫ И ЗВАНИЯ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42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478045" y="2596237"/>
            <a:ext cx="2731834" cy="307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4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378" y="2090026"/>
            <a:ext cx="8532851" cy="707886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Первое в мире теоретическое </a:t>
            </a:r>
            <a:r>
              <a:rPr lang="ru-RU" sz="2000" b="1" dirty="0" smtClean="0"/>
              <a:t>обоснование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b="1" dirty="0"/>
              <a:t>возможности полета в космос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7747" y="3197259"/>
            <a:ext cx="7349602" cy="2554545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русский и советский учёный и изобретатель;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школьный учитель;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основоположник теоретической космонавтики;</a:t>
            </a:r>
            <a:endParaRPr lang="ru-RU" sz="2000" baseline="30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обосновал использование ракет для полётов в космос;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доказал необходимость </a:t>
            </a:r>
            <a:r>
              <a:rPr lang="ru-RU" sz="2000" dirty="0"/>
              <a:t>использования «</a:t>
            </a:r>
            <a:r>
              <a:rPr lang="ru-RU" sz="2000" dirty="0" smtClean="0"/>
              <a:t>ракетных поездов</a:t>
            </a:r>
            <a:r>
              <a:rPr lang="ru-RU" sz="2000" dirty="0"/>
              <a:t>»  –</a:t>
            </a:r>
            <a:r>
              <a:rPr lang="ru-RU" sz="2000" dirty="0" smtClean="0"/>
              <a:t> </a:t>
            </a:r>
            <a:r>
              <a:rPr lang="ru-RU" sz="2000" dirty="0"/>
              <a:t>прототипов многоступенчатых </a:t>
            </a:r>
            <a:r>
              <a:rPr lang="ru-RU" sz="2000" dirty="0" smtClean="0"/>
              <a:t>ракет;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научных трудов по аэронавтике, </a:t>
            </a:r>
            <a:r>
              <a:rPr lang="ru-RU" sz="2000" dirty="0" err="1" smtClean="0"/>
              <a:t>ракетодинамике</a:t>
            </a:r>
            <a:r>
              <a:rPr lang="ru-RU" sz="2000" dirty="0" smtClean="0"/>
              <a:t> и космонавтике</a:t>
            </a:r>
            <a:r>
              <a:rPr lang="ru-RU" sz="2000" dirty="0"/>
              <a:t>.</a:t>
            </a:r>
            <a:endParaRPr lang="ru-RU" sz="2000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1213588" y="5628620"/>
            <a:ext cx="2582837" cy="46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К.Э. Циолковский</a:t>
            </a:r>
          </a:p>
        </p:txBody>
      </p:sp>
      <p:pic>
        <p:nvPicPr>
          <p:cNvPr id="3076" name="Picture 4" descr="ÐÐ°ÑÑÐ¸Ð½ÐºÐ¸ Ð¿Ð¾ Ð·Ð°Ð¿ÑÐ¾ÑÑ Ð.Ð­. Ð¦Ð¸Ð¾Ð»ÐºÐ¾Ð²ÑÐºÐ¸Ð¹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061" y="3156814"/>
            <a:ext cx="1939889" cy="23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Таня\Desktop\МАРТ\06 День космонавтики\9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8456" y="467970"/>
            <a:ext cx="430116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27 марта 1968 </a:t>
            </a:r>
            <a:r>
              <a:rPr lang="ru-RU" sz="2000" b="1" dirty="0" smtClean="0"/>
              <a:t>г.</a:t>
            </a:r>
            <a:r>
              <a:rPr lang="ru-RU" sz="2000" dirty="0" smtClean="0"/>
              <a:t> </a:t>
            </a:r>
            <a:r>
              <a:rPr lang="ru-RU" sz="2000" dirty="0"/>
              <a:t>Юрий Гагарин трагически погиб </a:t>
            </a:r>
            <a:r>
              <a:rPr lang="ru-RU" sz="2000" dirty="0" smtClean="0"/>
              <a:t>в </a:t>
            </a:r>
            <a:r>
              <a:rPr lang="ru-RU" sz="2000" dirty="0"/>
              <a:t>авиационной катастрофе </a:t>
            </a:r>
            <a:r>
              <a:rPr lang="ru-RU" sz="2000" dirty="0" smtClean="0"/>
              <a:t>при </a:t>
            </a:r>
            <a:r>
              <a:rPr lang="ru-RU" sz="2000" dirty="0"/>
              <a:t>выполнении тренировочного полёта на </a:t>
            </a:r>
            <a:r>
              <a:rPr lang="ru-RU" sz="2000" dirty="0" smtClean="0"/>
              <a:t>самолёте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081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Таня\Desktop\МАРТ\06 День космонавтики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Памяти 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Юрия Гагарина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9367" y="1922733"/>
            <a:ext cx="7367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город </a:t>
            </a:r>
            <a:r>
              <a:rPr lang="ru-RU" dirty="0" err="1"/>
              <a:t>Гжатск</a:t>
            </a:r>
            <a:r>
              <a:rPr lang="ru-RU" dirty="0"/>
              <a:t> и </a:t>
            </a:r>
            <a:r>
              <a:rPr lang="ru-RU" dirty="0" err="1"/>
              <a:t>Гжатский</a:t>
            </a:r>
            <a:r>
              <a:rPr lang="ru-RU" dirty="0"/>
              <a:t> район Смоленской области переименованы соответственно в город Гагарин и Гагаринский </a:t>
            </a:r>
            <a:r>
              <a:rPr lang="ru-RU" dirty="0" smtClean="0"/>
              <a:t>район;</a:t>
            </a:r>
            <a:endParaRPr lang="ru-RU" dirty="0"/>
          </a:p>
          <a:p>
            <a:endParaRPr lang="ru-RU" dirty="0"/>
          </a:p>
        </p:txBody>
      </p:sp>
      <p:pic>
        <p:nvPicPr>
          <p:cNvPr id="56324" name="Picture 4" descr="ÐÐ°ÑÑÐ¸Ð½ÐºÐ¸ Ð¿Ð¾ Ð·Ð°Ð¿ÑÐ¾ÑÑ Ð³Ð¾ÑÐ¾Ð´ ÐÐ¶Ð°ÑÑÐº Ð³Ð°Ð³Ð°ÑÐ¸Ð½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7162" y="2728320"/>
            <a:ext cx="2099722" cy="14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691" y="2697068"/>
            <a:ext cx="2032031" cy="15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6370" y="4767660"/>
            <a:ext cx="2104729" cy="157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9365" y="4336042"/>
            <a:ext cx="7068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имя Гагарина присвоено Военно-воздушной академии в Монино; </a:t>
            </a:r>
          </a:p>
        </p:txBody>
      </p:sp>
      <p:pic>
        <p:nvPicPr>
          <p:cNvPr id="56330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63" b="19488"/>
          <a:stretch/>
        </p:blipFill>
        <p:spPr bwMode="auto">
          <a:xfrm>
            <a:off x="7701825" y="4759966"/>
            <a:ext cx="2815762" cy="157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9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Таня\Desktop\МАРТ\06 День космонавтики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64775" y="1881789"/>
            <a:ext cx="73675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учреждена стипендия им. </a:t>
            </a:r>
            <a:r>
              <a:rPr lang="ru-RU" dirty="0" smtClean="0"/>
              <a:t>Ю.А</a:t>
            </a:r>
            <a:r>
              <a:rPr lang="ru-RU" dirty="0"/>
              <a:t>. Гагарина для курсантов военных авиационных училищ;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международной авиационной федерацией (ФАИ) учреждена медаль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имени Ю.А</a:t>
            </a:r>
            <a:r>
              <a:rPr lang="ru-RU" dirty="0"/>
              <a:t>. Гагарина</a:t>
            </a:r>
            <a:r>
              <a:rPr lang="ru-RU" dirty="0" smtClean="0"/>
              <a:t>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имя Гагарина носят: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Центр </a:t>
            </a:r>
            <a:r>
              <a:rPr lang="ru-RU" dirty="0"/>
              <a:t>подготовки космонавтов </a:t>
            </a:r>
            <a:r>
              <a:rPr lang="ru-RU" dirty="0" smtClean="0"/>
              <a:t>СССР; 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научно-исследовательское </a:t>
            </a:r>
            <a:r>
              <a:rPr lang="ru-RU" dirty="0"/>
              <a:t>судно АН </a:t>
            </a:r>
            <a:r>
              <a:rPr lang="ru-RU" dirty="0" smtClean="0"/>
              <a:t>СССР; 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учебные </a:t>
            </a:r>
            <a:r>
              <a:rPr lang="ru-RU" dirty="0"/>
              <a:t>заведения, улицы и площади многих городов мира.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58370" name="Picture 2" descr="ÐÐ°ÑÑÐ¸Ð½ÐºÐ¸ Ð¿Ð¾ Ð·Ð°Ð¿ÑÐ¾ÑÑ Ð¦ÐµÐ½ÑÑ Ð¿Ð¾Ð´Ð³Ð¾ÑÐ¾Ð²ÐºÐ¸ ÐºÐ¾ÑÐ¼Ð¾Ð½Ð°Ð²ÑÐ¾Ð² Ð¡Ð¡Ð¡Ð 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831" y="4820808"/>
            <a:ext cx="2727343" cy="15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696" y="4820808"/>
            <a:ext cx="2394386" cy="15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ÐÐ°ÑÑÐ¸Ð½ÐºÐ¸ Ð¿Ð¾ Ð·Ð°Ð¿ÑÐ¾ÑÑ ÑÐ»Ð¸ÑÑ Ð¸ Ð¿Ð»Ð¾ÑÐ°Ð´Ð¸ Ð³Ð°Ð³Ð°ÑÐ¸Ð½Ð° Ð¼Ð¾ÑÐºÐ²Ð°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5128" y="3170289"/>
            <a:ext cx="1456191" cy="14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4114" y="4820808"/>
            <a:ext cx="2277205" cy="15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Памяти 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Юрия Гагарина</a:t>
            </a:r>
          </a:p>
        </p:txBody>
      </p:sp>
    </p:spTree>
    <p:extLst>
      <p:ext uri="{BB962C8B-B14F-4D97-AF65-F5344CB8AC3E}">
        <p14:creationId xmlns:p14="http://schemas.microsoft.com/office/powerpoint/2010/main" val="212724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Таня\Desktop\МАРТ\06 День космонавтики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9367" y="4040908"/>
            <a:ext cx="7367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мемориальный дом-музей в Гагарине; </a:t>
            </a:r>
          </a:p>
        </p:txBody>
      </p:sp>
      <p:pic>
        <p:nvPicPr>
          <p:cNvPr id="7" name="Picture 2" descr="ÐÐ°ÑÑÐ¸Ð½ÐºÐ¸ Ð¿Ð¾ Ð·Ð°Ð¿ÑÐ¾ÑÑ ÐÐ°Ð¼ÑÑÐ½Ð¸Ðº Ð®.Ð. ÐÐ°Ð³Ð°ÑÐ¸Ð½Ñ Ð² Ð¥ÑÑÑÑÐ¾Ð½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923" y="2284556"/>
            <a:ext cx="1080392" cy="16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Ð°ÑÑÐ¸Ð½ÐºÐ¸ Ð¿Ð¾ Ð·Ð°Ð¿ÑÐ¾ÑÑ ÐÐ°Ð¼ÑÑÐ½Ð¸Ðº Ð®.Ð. ÐÐ°Ð³Ð°ÑÐ¸Ð½Ñ Ð² Ð¢ÑÐ¸Ð²Ð°Ð½Ð´ÑÑÐ¼Ðµ (ÐÐ½Ð´Ð¸Ñ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3693" y="2333786"/>
            <a:ext cx="1089326" cy="157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Ð°ÑÑÐ¸Ð½ÐºÐ¸ Ð¿Ð¾ Ð·Ð°Ð¿ÑÐ¾ÑÑ ÐÐ°Ð¼ÑÑÐ½Ð¸Ðº Ð®.Ð. ÐÐ°Ð³Ð°ÑÐ¸Ð½Ñ Ð² ÐºÐ°ÑÐ»Ð¾Ð²ÑÑ Ð²Ð°ÑÐ°Ñ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6699" y="2333785"/>
            <a:ext cx="2096431" cy="157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9367" y="1910259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памятники космонавту;</a:t>
            </a:r>
          </a:p>
        </p:txBody>
      </p:sp>
      <p:pic>
        <p:nvPicPr>
          <p:cNvPr id="11" name="Picture 8" descr="https://imgprx.livejournal.net/40e7aa39219b2676b499f73a5ebfd58ee4ffceae/EJWBopO2zbuJo0R3W7NUVwuQ7jStv_9ADcohMIPB2q5R-ZfKGAbzHQ9DOtdcZDQGa3Re6xF1xjXtRccrkQm6uf1i19SdJHEuIbRda-CtbXKuzz3aLxy31654rU_sN46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8078" y="2323551"/>
            <a:ext cx="2329337" cy="15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ÐÐ°ÑÑÐ¸Ð½ÐºÐ¸ Ð¿Ð¾ Ð·Ð°Ð¿ÑÐ¾ÑÑ Ð¼ÐµÐ¼Ð¾ÑÐ¸Ð°Ð»ÑÐ½ÑÐ¹ Ð´Ð¾Ð¼-Ð¼ÑÐ·ÐµÐ¹ Ð² ÐÐ°Ð³Ð°ÑÐ¸Ð½Ð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3112" y="4541783"/>
            <a:ext cx="2648756" cy="17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899" y="4541782"/>
            <a:ext cx="3158642" cy="17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Памяти 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Юрия Гагарина</a:t>
            </a:r>
          </a:p>
        </p:txBody>
      </p:sp>
    </p:spTree>
    <p:extLst>
      <p:ext uri="{BB962C8B-B14F-4D97-AF65-F5344CB8AC3E}">
        <p14:creationId xmlns:p14="http://schemas.microsoft.com/office/powerpoint/2010/main" val="2450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Таня\Desktop\МАРТ\06 День космонавтики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9367" y="1979403"/>
            <a:ext cx="73675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Юрий Гагарин был избран почётным гражданином городов Калуга, Новочеркасск, Сумгаит, Смоленск, Винница, Севастополь, Саратов (СССР), София, </a:t>
            </a:r>
            <a:r>
              <a:rPr lang="ru-RU" dirty="0" err="1" smtClean="0"/>
              <a:t>Перник</a:t>
            </a:r>
            <a:r>
              <a:rPr lang="ru-RU" dirty="0" smtClean="0"/>
              <a:t> (НРБ), Афины (Греция), </a:t>
            </a:r>
            <a:r>
              <a:rPr lang="ru-RU" dirty="0" err="1" smtClean="0"/>
              <a:t>Фамагуста</a:t>
            </a:r>
            <a:r>
              <a:rPr lang="ru-RU" dirty="0" smtClean="0"/>
              <a:t>, </a:t>
            </a:r>
            <a:r>
              <a:rPr lang="ru-RU" dirty="0" err="1" smtClean="0"/>
              <a:t>Лимасол</a:t>
            </a:r>
            <a:r>
              <a:rPr lang="ru-RU" dirty="0" smtClean="0"/>
              <a:t> (Кипр), Сен-Дени (Франция), </a:t>
            </a:r>
            <a:r>
              <a:rPr lang="ru-RU" dirty="0" err="1" smtClean="0"/>
              <a:t>Тренчанске</a:t>
            </a:r>
            <a:r>
              <a:rPr lang="ru-RU" dirty="0" smtClean="0"/>
              <a:t>-Теплице (ЧССР); </a:t>
            </a:r>
          </a:p>
          <a:p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и</a:t>
            </a:r>
            <a:r>
              <a:rPr lang="ru-RU" dirty="0" smtClean="0"/>
              <a:t>менем Гагарина назван кратер на Луне;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9367" y="54532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урна </a:t>
            </a:r>
            <a:r>
              <a:rPr lang="ru-RU" dirty="0"/>
              <a:t>с прахом находится в Кремлёвской стене.</a:t>
            </a:r>
          </a:p>
        </p:txBody>
      </p:sp>
      <p:pic>
        <p:nvPicPr>
          <p:cNvPr id="59394" name="Picture 2" descr="ÐÐ°ÑÑÐ¸Ð½ÐºÐ¸ Ð¿Ð¾ Ð·Ð°Ð¿ÑÐ¾ÑÑ ÐÐ¼ÐµÐ½ÐµÐ¼ ÐÐ°Ð³Ð°ÑÐ¸Ð½Ð° Ð½Ð°Ð·Ð²Ð°Ð½ ÐºÑÐ°ÑÐµÑ Ð½Ð° ÐÑÐ½Ðµ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026" y="3883787"/>
            <a:ext cx="2108008" cy="153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1449" y="3433762"/>
            <a:ext cx="2095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ÐÐ°ÑÑÐ¸Ð½ÐºÐ¸ Ð¿Ð¾ Ð·Ð°Ð¿ÑÐ¾ÑÑ ÐÐ¼ÐµÐ½ÐµÐ¼ ÐÐ°Ð³Ð°ÑÐ¸Ð½Ð° Ð½Ð°Ð·Ð²Ð°Ð½ ÐºÑÐ°ÑÐµÑ Ð½Ð° ÐÑÐ½Ðµ.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844" y="3883786"/>
            <a:ext cx="1723451" cy="153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Памяти 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Юрия Гагарина   </a:t>
            </a:r>
          </a:p>
        </p:txBody>
      </p:sp>
    </p:spTree>
    <p:extLst>
      <p:ext uri="{BB962C8B-B14F-4D97-AF65-F5344CB8AC3E}">
        <p14:creationId xmlns:p14="http://schemas.microsoft.com/office/powerpoint/2010/main" val="131867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Таня\Desktop\МАРТ\06 День космонавтики\1,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78061" y="212928"/>
            <a:ext cx="7665764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12 апреля –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Всемирный день авиации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и космонавтики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53078" y="3624259"/>
            <a:ext cx="642940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Праздник был </a:t>
            </a:r>
            <a:r>
              <a:rPr lang="ru-RU" sz="2000" dirty="0"/>
              <a:t>установлен в качестве памятной даты статьей 1.1 Федерального закона от </a:t>
            </a:r>
            <a:r>
              <a:rPr lang="ru-RU" sz="2000" b="1" dirty="0"/>
              <a:t>13 марта 1995 </a:t>
            </a:r>
            <a:r>
              <a:rPr lang="ru-RU" sz="2000" b="1" dirty="0" smtClean="0"/>
              <a:t>г. </a:t>
            </a:r>
            <a:br>
              <a:rPr lang="ru-RU" sz="2000" b="1" dirty="0" smtClean="0"/>
            </a:br>
            <a:r>
              <a:rPr lang="ru-RU" sz="2000" dirty="0" smtClean="0"/>
              <a:t>«</a:t>
            </a:r>
            <a:r>
              <a:rPr lang="ru-RU" sz="2000" dirty="0"/>
              <a:t>О днях воинской славы и памятных датах России».</a:t>
            </a:r>
          </a:p>
        </p:txBody>
      </p:sp>
    </p:spTree>
    <p:extLst>
      <p:ext uri="{BB962C8B-B14F-4D97-AF65-F5344CB8AC3E}">
        <p14:creationId xmlns:p14="http://schemas.microsoft.com/office/powerpoint/2010/main" val="40048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Таня\Desktop\МАРТ\06 День космонавтики\1,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1040086" y="472841"/>
            <a:ext cx="5189264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12 апреля –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sz="4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4000" b="1" dirty="0" smtClean="0">
                <a:solidFill>
                  <a:srgbClr val="002060"/>
                </a:solidFill>
              </a:rPr>
              <a:t>Юрьева ночь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36583" y="4095750"/>
            <a:ext cx="6237027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</a:t>
            </a:r>
            <a:r>
              <a:rPr lang="ru-RU" dirty="0" smtClean="0"/>
              <a:t>еждународный </a:t>
            </a:r>
            <a:r>
              <a:rPr lang="ru-RU" dirty="0"/>
              <a:t>праздник, который проводится </a:t>
            </a:r>
            <a:r>
              <a:rPr lang="ru-RU" dirty="0" smtClean="0"/>
              <a:t>каждый год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знак памяти первого полета человека в космос</a:t>
            </a:r>
            <a:r>
              <a:rPr lang="ru-RU" dirty="0" smtClean="0"/>
              <a:t>.</a:t>
            </a:r>
          </a:p>
          <a:p>
            <a:pPr algn="just"/>
            <a:r>
              <a:rPr lang="ru-RU" b="1" dirty="0" smtClean="0"/>
              <a:t>Цель: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dirty="0" smtClean="0"/>
              <a:t>повышение интереса </a:t>
            </a:r>
            <a:r>
              <a:rPr lang="ru-RU" dirty="0"/>
              <a:t>к исследованию </a:t>
            </a:r>
            <a:r>
              <a:rPr lang="ru-RU" dirty="0" smtClean="0"/>
              <a:t>космоса</a:t>
            </a:r>
            <a:r>
              <a:rPr lang="ru-RU" dirty="0"/>
              <a:t>;</a:t>
            </a:r>
            <a:endParaRPr lang="ru-RU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dirty="0" smtClean="0"/>
              <a:t>в </a:t>
            </a:r>
            <a:r>
              <a:rPr lang="ru-RU" dirty="0"/>
              <a:t>вдохновении новых поколений исследовать космос.</a:t>
            </a:r>
          </a:p>
        </p:txBody>
      </p:sp>
    </p:spTree>
    <p:extLst>
      <p:ext uri="{BB962C8B-B14F-4D97-AF65-F5344CB8AC3E}">
        <p14:creationId xmlns:p14="http://schemas.microsoft.com/office/powerpoint/2010/main" val="29850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Таня\Desktop\МАРТ\06 День космонавтики\1,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411436" y="289128"/>
            <a:ext cx="6894239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12 апреля –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Международный день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полета </a:t>
            </a:r>
            <a:r>
              <a:rPr lang="ru-RU" sz="4000" b="1" dirty="0">
                <a:solidFill>
                  <a:srgbClr val="002060"/>
                </a:solidFill>
              </a:rPr>
              <a:t>человека в космос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2468" y="5328238"/>
            <a:ext cx="660551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Праздник установлен решением </a:t>
            </a:r>
            <a:r>
              <a:rPr lang="ru-RU" sz="2000" dirty="0"/>
              <a:t>65-й сессии Генеральной Ассамблеи </a:t>
            </a:r>
            <a:r>
              <a:rPr lang="ru-RU" sz="2000" dirty="0" smtClean="0"/>
              <a:t>ООН, принятом </a:t>
            </a:r>
            <a:r>
              <a:rPr lang="ru-RU" sz="2000" b="1" dirty="0"/>
              <a:t>7 апреля 2011 </a:t>
            </a:r>
            <a:r>
              <a:rPr lang="ru-RU" sz="2000" b="1" dirty="0" smtClean="0"/>
              <a:t>г.</a:t>
            </a:r>
          </a:p>
          <a:p>
            <a:pPr algn="just"/>
            <a:r>
              <a:rPr lang="ru-RU" sz="2000" dirty="0"/>
              <a:t>Соавторами </a:t>
            </a:r>
            <a:r>
              <a:rPr lang="ru-RU" sz="2000" dirty="0" smtClean="0"/>
              <a:t>резолюции </a:t>
            </a:r>
            <a:r>
              <a:rPr lang="ru-RU" sz="2000" dirty="0"/>
              <a:t>стали свыше 60 стран‑членов ООН</a:t>
            </a:r>
            <a:r>
              <a:rPr lang="ru-RU" sz="2000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343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Таня\Desktop\МАРТ\06 День космонавтики\9,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83750" y="4569983"/>
            <a:ext cx="502450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Юрий Гагарин проложил дорогу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 </a:t>
            </a:r>
            <a:r>
              <a:rPr lang="ru-RU" sz="2000" b="1" dirty="0"/>
              <a:t>космос сотням </a:t>
            </a:r>
            <a:r>
              <a:rPr lang="ru-RU" sz="2000" b="1" dirty="0" smtClean="0"/>
              <a:t>человек:</a:t>
            </a:r>
          </a:p>
          <a:p>
            <a:pPr algn="ctr"/>
            <a:r>
              <a:rPr lang="ru-RU" sz="2000" dirty="0" smtClean="0"/>
              <a:t>на </a:t>
            </a:r>
            <a:r>
              <a:rPr lang="ru-RU" sz="2000" dirty="0"/>
              <a:t>2018 </a:t>
            </a:r>
            <a:r>
              <a:rPr lang="ru-RU" sz="2000" dirty="0" smtClean="0"/>
              <a:t>г. </a:t>
            </a:r>
            <a:r>
              <a:rPr lang="ru-RU" sz="2000" dirty="0"/>
              <a:t>насчитывается 565 человек, совершивших космический полет,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сумме космонавты провели за пределами нашей планеты свыше 10 000 </a:t>
            </a:r>
            <a:r>
              <a:rPr lang="ru-RU" sz="2000" dirty="0" smtClean="0"/>
              <a:t>дней.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832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145656" y="1943998"/>
            <a:ext cx="8454939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6 августа </a:t>
            </a:r>
            <a:r>
              <a:rPr lang="ru-RU" sz="2800" b="1" dirty="0" smtClean="0">
                <a:solidFill>
                  <a:srgbClr val="002060"/>
                </a:solidFill>
              </a:rPr>
              <a:t>1961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(космический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корабль «Восток‑2» 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pic>
        <p:nvPicPr>
          <p:cNvPr id="6349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363" y="2943012"/>
            <a:ext cx="2219824" cy="27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425887" y="3019856"/>
            <a:ext cx="71747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космический полёт</a:t>
            </a:r>
            <a:r>
              <a:rPr lang="ru-RU" sz="2000" dirty="0"/>
              <a:t> </a:t>
            </a:r>
            <a:r>
              <a:rPr lang="ru-RU" sz="2000" dirty="0" smtClean="0"/>
              <a:t>продолжительностью 1 </a:t>
            </a:r>
            <a:r>
              <a:rPr lang="ru-RU" sz="2000" dirty="0"/>
              <a:t>сутки 1 </a:t>
            </a:r>
            <a:r>
              <a:rPr lang="ru-RU" sz="2000" dirty="0" smtClean="0"/>
              <a:t>час;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1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космонавт </a:t>
            </a:r>
            <a:r>
              <a:rPr lang="ru-RU" sz="2000" b="1" dirty="0" smtClean="0"/>
              <a:t>Герман Титов</a:t>
            </a:r>
            <a:r>
              <a:rPr lang="ru-RU" sz="2000" dirty="0" smtClean="0"/>
              <a:t>: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сделал </a:t>
            </a:r>
            <a:r>
              <a:rPr lang="ru-RU" sz="2000" dirty="0"/>
              <a:t>17 оборотов вокруг </a:t>
            </a:r>
            <a:r>
              <a:rPr lang="ru-RU" sz="2000" dirty="0" smtClean="0"/>
              <a:t>Земли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пролетел </a:t>
            </a:r>
            <a:r>
              <a:rPr lang="ru-RU" sz="2000" dirty="0"/>
              <a:t>более 700 тысяч </a:t>
            </a:r>
            <a:r>
              <a:rPr lang="ru-RU" sz="2000" dirty="0" smtClean="0"/>
              <a:t>километров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в </a:t>
            </a:r>
            <a:r>
              <a:rPr lang="ru-RU" sz="2000" dirty="0"/>
              <a:t>полёте имел позывной «Орёл</a:t>
            </a:r>
            <a:r>
              <a:rPr lang="ru-RU" sz="2000" dirty="0" smtClean="0"/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самый молодой </a:t>
            </a:r>
            <a:r>
              <a:rPr lang="ru-RU" sz="2000" dirty="0"/>
              <a:t>из всех космонавтов, побывавших в </a:t>
            </a:r>
            <a:r>
              <a:rPr lang="ru-RU" sz="2000" dirty="0" smtClean="0"/>
              <a:t>космосе</a:t>
            </a:r>
            <a:r>
              <a:rPr lang="ru-RU" sz="2000" b="1" dirty="0" smtClean="0"/>
              <a:t> –</a:t>
            </a:r>
            <a:br>
              <a:rPr lang="ru-RU" sz="2000" b="1" dirty="0" smtClean="0"/>
            </a:br>
            <a:r>
              <a:rPr lang="ru-RU" sz="2000" dirty="0" smtClean="0"/>
              <a:t>на </a:t>
            </a:r>
            <a:r>
              <a:rPr lang="ru-RU" sz="2000" dirty="0"/>
              <a:t>момент полёта Герману Титову было 25 лет и 330 </a:t>
            </a:r>
            <a:r>
              <a:rPr lang="ru-RU" sz="2000" dirty="0" smtClean="0"/>
              <a:t>дней;</a:t>
            </a:r>
          </a:p>
          <a:p>
            <a:pPr marL="342900" indent="-342900">
              <a:buFontTx/>
              <a:buChar char="-"/>
            </a:pPr>
            <a:endParaRPr lang="ru-RU" sz="1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пускаемый аппарат приземлился </a:t>
            </a:r>
            <a:r>
              <a:rPr lang="ru-RU" sz="2000" dirty="0"/>
              <a:t>вблизи города Красный Кут (Саратовская область). 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46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4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378" y="2215685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4 октября 1957 г. – запуск первого искусственного спутника Земли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67747" y="3165360"/>
            <a:ext cx="7466560" cy="2862322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советский </a:t>
            </a:r>
            <a:r>
              <a:rPr lang="ru-RU" sz="2000" dirty="0"/>
              <a:t>ученый, конструктор ракетно-космических </a:t>
            </a:r>
            <a:r>
              <a:rPr lang="ru-RU" sz="2000" dirty="0" smtClean="0"/>
              <a:t>систем;</a:t>
            </a:r>
            <a:endParaRPr lang="ru-RU" sz="2000" baseline="30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руководил запуском</a:t>
            </a:r>
            <a:r>
              <a:rPr lang="ru-RU" sz="2000" dirty="0"/>
              <a:t> первого </a:t>
            </a:r>
            <a:r>
              <a:rPr lang="ru-RU" sz="2000" dirty="0" smtClean="0"/>
              <a:t>искусственного </a:t>
            </a:r>
            <a:r>
              <a:rPr lang="ru-RU" sz="2000" dirty="0"/>
              <a:t>спутника Земли и первого космонавта планеты Юрия </a:t>
            </a:r>
            <a:r>
              <a:rPr lang="ru-RU" sz="2000" dirty="0" smtClean="0"/>
              <a:t>Гагарина;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председатель</a:t>
            </a:r>
            <a:r>
              <a:rPr lang="ru-RU" sz="2000" dirty="0"/>
              <a:t> Совета главных конструкторов </a:t>
            </a:r>
            <a:r>
              <a:rPr lang="ru-RU" sz="2000" dirty="0" smtClean="0"/>
              <a:t>СССР;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один </a:t>
            </a:r>
            <a:r>
              <a:rPr lang="ru-RU" sz="2000" dirty="0"/>
              <a:t>из основных создателей советской ракетно-космической </a:t>
            </a:r>
            <a:r>
              <a:rPr lang="ru-RU" sz="2000" dirty="0" smtClean="0"/>
              <a:t>техники;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почетный </a:t>
            </a:r>
            <a:r>
              <a:rPr lang="ru-RU" sz="2000" dirty="0"/>
              <a:t>гражданин городов </a:t>
            </a:r>
            <a:r>
              <a:rPr lang="ru-RU" sz="2000" dirty="0" smtClean="0"/>
              <a:t>Королев</a:t>
            </a:r>
            <a:r>
              <a:rPr lang="ru-RU" sz="2000" dirty="0"/>
              <a:t>, Калуга и </a:t>
            </a:r>
            <a:r>
              <a:rPr lang="ru-RU" sz="2000" dirty="0" smtClean="0"/>
              <a:t>Байконур;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dirty="0"/>
              <a:t>честь </a:t>
            </a:r>
            <a:r>
              <a:rPr lang="ru-RU" sz="2000" dirty="0" smtClean="0"/>
              <a:t>ученого назван кратер</a:t>
            </a:r>
            <a:r>
              <a:rPr lang="ru-RU" sz="2000" dirty="0"/>
              <a:t> на </a:t>
            </a:r>
            <a:r>
              <a:rPr lang="ru-RU" sz="2000" dirty="0" smtClean="0"/>
              <a:t>Марсе и </a:t>
            </a:r>
            <a:r>
              <a:rPr lang="ru-RU" sz="2000" dirty="0"/>
              <a:t>большой ударный кратер на обратной стороне Луны.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21766" y="5366386"/>
            <a:ext cx="1397386" cy="720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Сергей</a:t>
            </a:r>
          </a:p>
          <a:p>
            <a:pPr algn="ctr"/>
            <a:r>
              <a:rPr lang="be-BY" sz="2000" b="1" dirty="0" smtClean="0"/>
              <a:t>Королев</a:t>
            </a:r>
            <a:endParaRPr lang="ru-RU" sz="2000" b="1" dirty="0"/>
          </a:p>
        </p:txBody>
      </p:sp>
      <p:pic>
        <p:nvPicPr>
          <p:cNvPr id="4098" name="Picture 2" descr="ÐÐ°ÑÑÐ¸Ð½ÐºÐ¸ Ð¿Ð¾ Ð·Ð°Ð¿ÑÐ¾ÑÑ Ð¡ÐµÑÐ³ÐµÐ¹ÐÐ¾ÑÐ¾Ð»ÐµÐ²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7" r="50000"/>
          <a:stretch/>
        </p:blipFill>
        <p:spPr bwMode="auto">
          <a:xfrm flipH="1">
            <a:off x="1799929" y="3165361"/>
            <a:ext cx="1419223" cy="20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44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305" y="-7709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27288" y="1943998"/>
            <a:ext cx="8537113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11 и 12 </a:t>
            </a:r>
            <a:r>
              <a:rPr lang="ru-RU" sz="2800" b="1" dirty="0">
                <a:solidFill>
                  <a:srgbClr val="002060"/>
                </a:solidFill>
              </a:rPr>
              <a:t>августа </a:t>
            </a:r>
            <a:r>
              <a:rPr lang="ru-RU" sz="2800" b="1" dirty="0" smtClean="0">
                <a:solidFill>
                  <a:srgbClr val="002060"/>
                </a:solidFill>
              </a:rPr>
              <a:t>1962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(космические корабли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Восток‑3» 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Восток‑4»)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42203" y="5126266"/>
            <a:ext cx="1370172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err="1"/>
              <a:t>Андриян</a:t>
            </a:r>
            <a:r>
              <a:rPr lang="ru-RU" sz="2000" b="1" dirty="0"/>
              <a:t> Николаев</a:t>
            </a:r>
          </a:p>
        </p:txBody>
      </p:sp>
      <p:pic>
        <p:nvPicPr>
          <p:cNvPr id="675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203" y="3029795"/>
            <a:ext cx="1370172" cy="20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63275" y="5153933"/>
            <a:ext cx="1378085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Павел Попович</a:t>
            </a:r>
          </a:p>
        </p:txBody>
      </p:sp>
      <p:pic>
        <p:nvPicPr>
          <p:cNvPr id="6759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454" y="3029797"/>
            <a:ext cx="1378085" cy="20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636809" y="3032079"/>
            <a:ext cx="58275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ервый </a:t>
            </a:r>
            <a:r>
              <a:rPr lang="ru-RU" sz="2000" dirty="0"/>
              <a:t>в мире групповой космический </a:t>
            </a:r>
            <a:r>
              <a:rPr lang="ru-RU" sz="2000" dirty="0" smtClean="0"/>
              <a:t>полёт;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поддерживалась </a:t>
            </a:r>
            <a:r>
              <a:rPr lang="ru-RU" sz="2000" dirty="0"/>
              <a:t>радиосвязь между кораблями и </a:t>
            </a:r>
            <a:r>
              <a:rPr lang="ru-RU" sz="2000" dirty="0" smtClean="0"/>
              <a:t>Землёй;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по телевизионной сети СССР </a:t>
            </a:r>
            <a:r>
              <a:rPr lang="ru-RU" sz="2000" dirty="0" smtClean="0"/>
              <a:t>и</a:t>
            </a:r>
            <a:r>
              <a:rPr lang="ru-RU" sz="2000" dirty="0"/>
              <a:t> </a:t>
            </a:r>
            <a:r>
              <a:rPr lang="ru-RU" sz="2000" dirty="0" smtClean="0"/>
              <a:t>Интервидения впервые передавались изображения</a:t>
            </a:r>
            <a:r>
              <a:rPr lang="ru-RU" sz="2000" dirty="0"/>
              <a:t> </a:t>
            </a:r>
            <a:r>
              <a:rPr lang="ru-RU" sz="2000" dirty="0" smtClean="0"/>
              <a:t>космонавтов;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б</a:t>
            </a:r>
            <a:r>
              <a:rPr lang="ru-RU" sz="2000" dirty="0" smtClean="0"/>
              <a:t>ыл </a:t>
            </a:r>
            <a:r>
              <a:rPr lang="ru-RU" sz="2000" dirty="0"/>
              <a:t>установлен новый рекорд продолжительности </a:t>
            </a:r>
            <a:r>
              <a:rPr lang="ru-RU" sz="2000" dirty="0" smtClean="0"/>
              <a:t>полёта</a:t>
            </a:r>
            <a:r>
              <a:rPr lang="ru-RU" sz="2000" dirty="0"/>
              <a:t> </a:t>
            </a:r>
            <a:r>
              <a:rPr lang="ru-RU" sz="2000" dirty="0" smtClean="0"/>
              <a:t>– </a:t>
            </a:r>
            <a:r>
              <a:rPr lang="ru-RU" sz="2000" dirty="0"/>
              <a:t>94 часа 22 минуты.</a:t>
            </a:r>
            <a:endParaRPr lang="ru-RU" sz="2000" dirty="0" smtClean="0"/>
          </a:p>
          <a:p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27288" y="1943998"/>
            <a:ext cx="8673307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16 июня 1963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(совершила космический полет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первая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женщина‑космонавт)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34773" y="5428772"/>
            <a:ext cx="1666873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Валентина Терешкова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425887" y="3247459"/>
            <a:ext cx="71747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космический полёт</a:t>
            </a:r>
            <a:r>
              <a:rPr lang="ru-RU" sz="2000" dirty="0"/>
              <a:t> </a:t>
            </a:r>
            <a:r>
              <a:rPr lang="ru-RU" sz="2000" dirty="0" smtClean="0"/>
              <a:t>был совершен на </a:t>
            </a:r>
            <a:r>
              <a:rPr lang="ru-RU" sz="2000" dirty="0"/>
              <a:t>космическом корабле </a:t>
            </a:r>
            <a:r>
              <a:rPr lang="ru-RU" sz="2000" dirty="0" smtClean="0"/>
              <a:t>Восток-6;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родолжительность полета составила почти </a:t>
            </a:r>
            <a:r>
              <a:rPr lang="ru-RU" sz="2000" dirty="0"/>
              <a:t>трое </a:t>
            </a:r>
            <a:r>
              <a:rPr lang="ru-RU" sz="2000" dirty="0" smtClean="0"/>
              <a:t>суток;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озывной </a:t>
            </a:r>
            <a:r>
              <a:rPr lang="ru-RU" sz="2000" dirty="0"/>
              <a:t>Терешковой на время </a:t>
            </a:r>
            <a:r>
              <a:rPr lang="ru-RU" sz="2000" dirty="0" smtClean="0"/>
              <a:t>полёта</a:t>
            </a:r>
            <a:r>
              <a:rPr lang="ru-RU" sz="2000" dirty="0"/>
              <a:t> </a:t>
            </a:r>
            <a:r>
              <a:rPr lang="ru-RU" sz="2000" dirty="0" smtClean="0"/>
              <a:t>– </a:t>
            </a:r>
            <a:r>
              <a:rPr lang="ru-RU" sz="2000" dirty="0"/>
              <a:t>«Чайка</a:t>
            </a:r>
            <a:r>
              <a:rPr lang="ru-RU" sz="2000" dirty="0" smtClean="0"/>
              <a:t>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 </a:t>
            </a:r>
            <a:r>
              <a:rPr lang="ru-RU" sz="2000" dirty="0" smtClean="0"/>
              <a:t>единственная </a:t>
            </a:r>
            <a:r>
              <a:rPr lang="ru-RU" sz="2000" dirty="0"/>
              <a:t>в мире женщина, совершившая </a:t>
            </a:r>
            <a:r>
              <a:rPr lang="ru-RU" sz="2000" dirty="0" smtClean="0"/>
              <a:t>космический </a:t>
            </a:r>
            <a:r>
              <a:rPr lang="ru-RU" sz="2000" dirty="0"/>
              <a:t>полёт в </a:t>
            </a:r>
            <a:r>
              <a:rPr lang="ru-RU" sz="2000" dirty="0" smtClean="0"/>
              <a:t>одиночку;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10-й </a:t>
            </a:r>
            <a:r>
              <a:rPr lang="ru-RU" sz="2000" dirty="0"/>
              <a:t>космонавт мира.</a:t>
            </a:r>
            <a:endParaRPr lang="ru-RU" sz="2000" dirty="0" smtClean="0"/>
          </a:p>
          <a:p>
            <a:endParaRPr lang="ru-RU" sz="2000" b="1" dirty="0"/>
          </a:p>
        </p:txBody>
      </p:sp>
      <p:pic>
        <p:nvPicPr>
          <p:cNvPr id="66562" name="Picture 2" descr="ÐÐ°ÑÑÐ¸Ð½ÐºÐ¸ Ð¿Ð¾ Ð·Ð°Ð¿ÑÐ¾ÑÑ ÐÐ°Ð»ÐµÐ½ÑÐ¸Ð½Ð° Ð¢ÐµÑÐµÑÐºÐ¾Ð²Ð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773" y="2893291"/>
            <a:ext cx="1666874" cy="242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27288" y="1943998"/>
            <a:ext cx="859796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12 октября 1964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(полет многоместного корабля «Восход-1»)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44463" y="3247459"/>
            <a:ext cx="63950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ервый </a:t>
            </a:r>
            <a:r>
              <a:rPr lang="ru-RU" sz="2000" dirty="0"/>
              <a:t>космический полёт более чем с одним человеком на </a:t>
            </a:r>
            <a:r>
              <a:rPr lang="ru-RU" sz="2000" dirty="0" smtClean="0"/>
              <a:t>борту, продолжительностью чуть более суток;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впервые </a:t>
            </a:r>
            <a:r>
              <a:rPr lang="ru-RU" sz="2000" dirty="0"/>
              <a:t>полёт осуществлялся без </a:t>
            </a:r>
            <a:r>
              <a:rPr lang="ru-RU" sz="2000" dirty="0" smtClean="0"/>
              <a:t>скафандров;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экипаж: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космонавт-пилот</a:t>
            </a:r>
            <a:r>
              <a:rPr lang="ru-RU" sz="2000" dirty="0"/>
              <a:t> </a:t>
            </a:r>
            <a:r>
              <a:rPr lang="ru-RU" sz="2000" dirty="0" smtClean="0"/>
              <a:t>В. Комаров;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конструктор</a:t>
            </a:r>
            <a:r>
              <a:rPr lang="ru-RU" sz="2000" dirty="0"/>
              <a:t> </a:t>
            </a:r>
            <a:r>
              <a:rPr lang="ru-RU" sz="2000" dirty="0" smtClean="0"/>
              <a:t>К. Феоктистов;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врач</a:t>
            </a:r>
            <a:r>
              <a:rPr lang="ru-RU" sz="2000" dirty="0"/>
              <a:t> </a:t>
            </a:r>
            <a:r>
              <a:rPr lang="ru-RU" sz="2000" dirty="0" smtClean="0"/>
              <a:t>Б. Егоров.</a:t>
            </a:r>
            <a:endParaRPr lang="ru-RU" sz="2000" b="1" dirty="0"/>
          </a:p>
        </p:txBody>
      </p:sp>
      <p:pic>
        <p:nvPicPr>
          <p:cNvPr id="68614" name="Picture 6" descr="ÐÐ°ÑÑÐ¸Ð½ÐºÐ¸ Ð¿Ð¾ Ð·Ð°Ð¿ÑÐ¾ÑÑ Ð²Ð¾ÑÑÐ¾Ð´ 1 Ð¿Ð¾Ð»ÐµÑ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427" y="3247459"/>
            <a:ext cx="3502258" cy="21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27289" y="1943998"/>
            <a:ext cx="864558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18 марта 1965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(полет корабля «Восход-2»)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59958" y="2950151"/>
            <a:ext cx="69824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длительность </a:t>
            </a:r>
            <a:r>
              <a:rPr lang="ru-RU" sz="2000" dirty="0"/>
              <a:t>полёта 26 часов 2 </a:t>
            </a:r>
            <a:r>
              <a:rPr lang="ru-RU" sz="2000" dirty="0" smtClean="0"/>
              <a:t>минуты;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впервые </a:t>
            </a:r>
            <a:r>
              <a:rPr lang="ru-RU" sz="2000" dirty="0"/>
              <a:t>в мире человек </a:t>
            </a:r>
            <a:r>
              <a:rPr lang="ru-RU" sz="2000" dirty="0" smtClean="0"/>
              <a:t>вышел в </a:t>
            </a:r>
            <a:r>
              <a:rPr lang="ru-RU" sz="2000" dirty="0"/>
              <a:t>открытый </a:t>
            </a:r>
            <a:r>
              <a:rPr lang="ru-RU" sz="2000" dirty="0" smtClean="0"/>
              <a:t>космос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экипаж: </a:t>
            </a:r>
            <a:r>
              <a:rPr lang="ru-RU" sz="2000" b="1" dirty="0" smtClean="0"/>
              <a:t>Павел Беляев </a:t>
            </a:r>
            <a:r>
              <a:rPr lang="ru-RU" sz="2000" dirty="0" smtClean="0"/>
              <a:t>и</a:t>
            </a:r>
            <a:r>
              <a:rPr lang="ru-RU" sz="2000" b="1" dirty="0" smtClean="0"/>
              <a:t> </a:t>
            </a:r>
            <a:r>
              <a:rPr lang="ru-RU" sz="2000" b="1" dirty="0"/>
              <a:t>Алексей Леонов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b="1" dirty="0"/>
          </a:p>
          <a:p>
            <a:pPr marL="342900" indent="-342900">
              <a:buFont typeface="Wingdings" pitchFamily="2" charset="2"/>
              <a:buChar char="ü"/>
            </a:pPr>
            <a:endParaRPr lang="ru-RU" sz="2000" dirty="0" smtClean="0"/>
          </a:p>
        </p:txBody>
      </p:sp>
      <p:pic>
        <p:nvPicPr>
          <p:cNvPr id="69634" name="Picture 2" descr="https://upload.wikimedia.org/wikipedia/commons/8/89/Berkut_spacesui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802" y="2952261"/>
            <a:ext cx="1680973" cy="229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09063" y="5284960"/>
            <a:ext cx="2267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Скафандр «Беркут»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959598"/>
            <a:ext cx="3714750" cy="254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27289" y="1943998"/>
            <a:ext cx="868368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Январь 1969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(полет «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Союз‑4» и «Союз‑5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»)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53900" y="2981180"/>
            <a:ext cx="61057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к</a:t>
            </a:r>
            <a:r>
              <a:rPr lang="ru-RU" sz="2000" dirty="0" smtClean="0"/>
              <a:t>орабль </a:t>
            </a:r>
            <a:r>
              <a:rPr lang="ru-RU" sz="2000" dirty="0"/>
              <a:t>«Союз-4» стартовал </a:t>
            </a:r>
            <a:r>
              <a:rPr lang="ru-RU" sz="2000" b="1" dirty="0"/>
              <a:t>14 января 1969 </a:t>
            </a:r>
            <a:r>
              <a:rPr lang="ru-RU" sz="2000" b="1" dirty="0" smtClean="0"/>
              <a:t>г.;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н</a:t>
            </a:r>
            <a:r>
              <a:rPr lang="ru-RU" sz="2000" dirty="0" smtClean="0"/>
              <a:t>а </a:t>
            </a:r>
            <a:r>
              <a:rPr lang="ru-RU" sz="2000" dirty="0"/>
              <a:t>следующий </a:t>
            </a:r>
            <a:r>
              <a:rPr lang="ru-RU" sz="2000" dirty="0" smtClean="0"/>
              <a:t>день с космодрома</a:t>
            </a:r>
            <a:r>
              <a:rPr lang="ru-RU" sz="2000" dirty="0"/>
              <a:t> </a:t>
            </a:r>
            <a:r>
              <a:rPr lang="ru-RU" sz="2000" dirty="0" smtClean="0"/>
              <a:t> Байконур</a:t>
            </a:r>
            <a:r>
              <a:rPr lang="ru-RU" sz="2000" dirty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стартовал </a:t>
            </a:r>
            <a:r>
              <a:rPr lang="ru-RU" sz="2000" dirty="0"/>
              <a:t>«Союз-5», </a:t>
            </a:r>
            <a:r>
              <a:rPr lang="ru-RU" sz="2000" dirty="0" smtClean="0"/>
              <a:t>на </a:t>
            </a:r>
            <a:r>
              <a:rPr lang="ru-RU" sz="2000" dirty="0"/>
              <a:t>борту которого находились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трое космонавтов;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16 </a:t>
            </a:r>
            <a:r>
              <a:rPr lang="ru-RU" sz="2000" b="1" dirty="0"/>
              <a:t>января 1969 г. </a:t>
            </a:r>
            <a:r>
              <a:rPr lang="ru-RU" sz="2000" dirty="0"/>
              <a:t> </a:t>
            </a:r>
            <a:r>
              <a:rPr lang="ru-RU" sz="2000" dirty="0" smtClean="0"/>
              <a:t>корабли состыковались;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б</a:t>
            </a:r>
            <a:r>
              <a:rPr lang="ru-RU" sz="2000" dirty="0" smtClean="0"/>
              <a:t>ыла совершена </a:t>
            </a:r>
            <a:r>
              <a:rPr lang="ru-RU" sz="2000" dirty="0"/>
              <a:t>первая в мире стыковка двух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пилотируемых кораблей;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к</a:t>
            </a:r>
            <a:r>
              <a:rPr lang="ru-RU" sz="2000" dirty="0" smtClean="0"/>
              <a:t>орабли  находились </a:t>
            </a:r>
            <a:r>
              <a:rPr lang="ru-RU" sz="2000" dirty="0"/>
              <a:t>в состыкованном состоянии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4 </a:t>
            </a:r>
            <a:r>
              <a:rPr lang="ru-RU" sz="2000" dirty="0"/>
              <a:t>часа 35 минут.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27974" y="5474170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Скафандр «Ястреб»</a:t>
            </a:r>
            <a:endParaRPr lang="ru-RU" b="1" dirty="0"/>
          </a:p>
        </p:txBody>
      </p:sp>
      <p:pic>
        <p:nvPicPr>
          <p:cNvPr id="70658" name="Picture 2" descr="https://upload.wikimedia.org/wikipedia/commons/thumb/a/ac/Yastreb_suit.jpg/800px-Yastreb_sui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852" y="3110977"/>
            <a:ext cx="1722170" cy="229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27288" y="1943998"/>
            <a:ext cx="865511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20 июля 1969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(человек в первый раз ступил на поверхность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Луны)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30564" y="3025254"/>
            <a:ext cx="67199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американский астронавт НАСА, лётчик-испытатель, космический </a:t>
            </a:r>
            <a:r>
              <a:rPr lang="ru-RU" sz="2000" dirty="0" smtClean="0"/>
              <a:t>инженер;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профессор университета, военно-морской </a:t>
            </a:r>
            <a:r>
              <a:rPr lang="ru-RU" sz="2000" dirty="0"/>
              <a:t>лётчик </a:t>
            </a:r>
            <a:r>
              <a:rPr lang="ru-RU" sz="2000" dirty="0" smtClean="0"/>
              <a:t>США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первый </a:t>
            </a:r>
            <a:r>
              <a:rPr lang="ru-RU" sz="2000" dirty="0"/>
              <a:t>человек, ступивший на Луну </a:t>
            </a:r>
            <a:r>
              <a:rPr lang="ru-RU" sz="2000" dirty="0" smtClean="0"/>
              <a:t>в </a:t>
            </a:r>
            <a:r>
              <a:rPr lang="ru-RU" sz="2000" dirty="0"/>
              <a:t>ходе лунной экспедиции корабля «Аполлон-11</a:t>
            </a:r>
            <a:r>
              <a:rPr lang="ru-RU" sz="2000" dirty="0" smtClean="0"/>
              <a:t>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Нил </a:t>
            </a:r>
            <a:r>
              <a:rPr lang="ru-RU" sz="2000" dirty="0" err="1" smtClean="0"/>
              <a:t>Армстронг</a:t>
            </a:r>
            <a:r>
              <a:rPr lang="ru-RU" sz="2000" dirty="0" smtClean="0"/>
              <a:t> </a:t>
            </a:r>
            <a:r>
              <a:rPr lang="ru-RU" sz="2000" dirty="0"/>
              <a:t>и его напарник </a:t>
            </a:r>
            <a:r>
              <a:rPr lang="ru-RU" sz="2000" dirty="0" err="1"/>
              <a:t>Базз</a:t>
            </a:r>
            <a:r>
              <a:rPr lang="ru-RU" sz="2000" dirty="0"/>
              <a:t> </a:t>
            </a:r>
            <a:r>
              <a:rPr lang="ru-RU" sz="2000" dirty="0" err="1"/>
              <a:t>Олдрин</a:t>
            </a:r>
            <a:r>
              <a:rPr lang="ru-RU" sz="2000" dirty="0"/>
              <a:t> совершили выход на поверхность Луны продолжительностью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2 </a:t>
            </a:r>
            <a:r>
              <a:rPr lang="ru-RU" sz="2000" dirty="0"/>
              <a:t>часа 31 минута 40 секунд.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0406" y="5407194"/>
            <a:ext cx="1975608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Нил </a:t>
            </a:r>
            <a:r>
              <a:rPr lang="ru-RU" sz="2000" b="1" dirty="0" err="1"/>
              <a:t>Армстронг</a:t>
            </a:r>
            <a:endParaRPr lang="ru-RU" sz="2000" b="1" dirty="0"/>
          </a:p>
        </p:txBody>
      </p:sp>
      <p:pic>
        <p:nvPicPr>
          <p:cNvPr id="74754" name="Picture 2" descr="Neil Armstrong pos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13179" y="2924175"/>
            <a:ext cx="1975457" cy="241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76911" y="1943998"/>
            <a:ext cx="917340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19 апреля 1971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(на околоземную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орбиту выведена первая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многоцелевая станция «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Салют-1»)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47323" y="3235167"/>
            <a:ext cx="6116291" cy="222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/>
              <a:t>первая в мире пилотируемая орбитальная </a:t>
            </a:r>
            <a:r>
              <a:rPr lang="ru-RU" sz="2000" dirty="0" smtClean="0"/>
              <a:t>станция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/>
              <a:t>рассчитана </a:t>
            </a:r>
            <a:r>
              <a:rPr lang="ru-RU" sz="2000" dirty="0"/>
              <a:t>на </a:t>
            </a:r>
            <a:r>
              <a:rPr lang="ru-RU" sz="2000" dirty="0" smtClean="0"/>
              <a:t>полёт трёх</a:t>
            </a:r>
            <a:r>
              <a:rPr lang="ru-RU" sz="2000" dirty="0"/>
              <a:t> </a:t>
            </a:r>
            <a:r>
              <a:rPr lang="ru-RU" sz="2000" dirty="0" smtClean="0"/>
              <a:t>космонавтов;</a:t>
            </a:r>
            <a:endParaRPr lang="ru-RU" sz="2000" dirty="0"/>
          </a:p>
          <a:p>
            <a:pPr marL="342900" indent="-34290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/>
              <a:t>выведена </a:t>
            </a:r>
            <a:r>
              <a:rPr lang="ru-RU" sz="2000" dirty="0"/>
              <a:t>на орбиту ракетой-носителем «Протон-К</a:t>
            </a:r>
            <a:r>
              <a:rPr lang="ru-RU" sz="2000" dirty="0" smtClean="0"/>
              <a:t>»;</a:t>
            </a:r>
            <a:r>
              <a:rPr lang="ru-RU" sz="2000" dirty="0"/>
              <a:t> </a:t>
            </a:r>
          </a:p>
          <a:p>
            <a:pPr marL="342900" indent="-34290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/>
              <a:t>пробыла на орбите 175 суток, затем была сведена с </a:t>
            </a:r>
            <a:r>
              <a:rPr lang="ru-RU" sz="2000" dirty="0"/>
              <a:t>орбиты и вошла в плотные слои </a:t>
            </a:r>
            <a:r>
              <a:rPr lang="ru-RU" sz="2000" dirty="0" smtClean="0"/>
              <a:t>атмосферы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/>
              <a:t>н</a:t>
            </a:r>
            <a:r>
              <a:rPr lang="ru-RU" sz="2000" dirty="0" smtClean="0"/>
              <a:t>есгоревшие </a:t>
            </a:r>
            <a:r>
              <a:rPr lang="ru-RU" sz="2000" dirty="0"/>
              <a:t>обломки </a:t>
            </a:r>
            <a:r>
              <a:rPr lang="ru-RU" sz="2000" dirty="0" smtClean="0"/>
              <a:t>станции упали </a:t>
            </a:r>
            <a:r>
              <a:rPr lang="ru-RU" sz="2000" dirty="0"/>
              <a:t>в Тихий океан.</a:t>
            </a:r>
          </a:p>
        </p:txBody>
      </p:sp>
      <p:pic>
        <p:nvPicPr>
          <p:cNvPr id="73730" name="Picture 2" descr="ÐÐ°ÑÑÐ¸Ð½ÐºÐ¸ Ð¿Ð¾ Ð·Ð°Ð¿ÑÐ¾ÑÑ ÑÑÐ°Ð½ÑÐ¸Ñ Ð¡Ð°Ð»ÑÑ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4441" y="2882026"/>
            <a:ext cx="4465876" cy="335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627032" y="1943998"/>
            <a:ext cx="8973559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23 апреля 1971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(космический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корабль «Союз‑10» с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экипажем направлен к станции «Салют»)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54481" y="3090026"/>
            <a:ext cx="103659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неуспешная</a:t>
            </a:r>
            <a:r>
              <a:rPr lang="ru-RU" sz="2000" b="1" dirty="0"/>
              <a:t> стыковка, космонавты из космического корабля на станцию не </a:t>
            </a:r>
            <a:r>
              <a:rPr lang="ru-RU" sz="2000" b="1" dirty="0" smtClean="0"/>
              <a:t>переходили</a:t>
            </a:r>
            <a:r>
              <a:rPr lang="ru-RU" sz="2000" b="1" dirty="0"/>
              <a:t>:</a:t>
            </a:r>
            <a:endParaRPr lang="ru-RU" sz="2000" b="1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произошло касание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штырь </a:t>
            </a:r>
            <a:r>
              <a:rPr lang="ru-RU" sz="2000" dirty="0"/>
              <a:t>стыковочного узла корабля зафиксировался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приёмном конусе </a:t>
            </a:r>
            <a:r>
              <a:rPr lang="ru-RU" sz="2000" dirty="0" smtClean="0"/>
              <a:t>станции; 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попытки </a:t>
            </a:r>
            <a:r>
              <a:rPr lang="ru-RU" sz="2000" dirty="0"/>
              <a:t>завершить </a:t>
            </a:r>
            <a:r>
              <a:rPr lang="ru-RU" sz="2000" dirty="0" smtClean="0"/>
              <a:t>стыковку не </a:t>
            </a:r>
            <a:r>
              <a:rPr lang="ru-RU" sz="2000" dirty="0"/>
              <a:t>увенчались </a:t>
            </a:r>
            <a:r>
              <a:rPr lang="ru-RU" sz="2000" dirty="0" smtClean="0"/>
              <a:t>успехом; 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/>
              <a:t>п</a:t>
            </a:r>
            <a:r>
              <a:rPr lang="ru-RU" sz="2000" dirty="0" smtClean="0"/>
              <a:t>ереход </a:t>
            </a:r>
            <a:r>
              <a:rPr lang="ru-RU" sz="2000" dirty="0"/>
              <a:t>экипажа на борт «Салюта-1» был невозможен. </a:t>
            </a:r>
          </a:p>
        </p:txBody>
      </p:sp>
      <p:pic>
        <p:nvPicPr>
          <p:cNvPr id="7270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493" y="3500437"/>
            <a:ext cx="3510061" cy="294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2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818107" y="1930350"/>
            <a:ext cx="8154692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Ф</a:t>
            </a:r>
            <a:r>
              <a:rPr lang="ru-RU" sz="2800" b="1" dirty="0" smtClean="0">
                <a:solidFill>
                  <a:srgbClr val="002060"/>
                </a:solidFill>
              </a:rPr>
              <a:t>евраль 1986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(выведен на орбиту базовый блок орбитального комплекса «Мир»)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81076" y="3409949"/>
            <a:ext cx="4391024" cy="208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600"/>
              </a:lnSpc>
              <a:buFont typeface="Wingdings" pitchFamily="2" charset="2"/>
              <a:buChar char="ü"/>
            </a:pPr>
            <a:r>
              <a:rPr lang="ru-RU" sz="2000" dirty="0" smtClean="0"/>
              <a:t>предназначен </a:t>
            </a:r>
            <a:r>
              <a:rPr lang="ru-RU" sz="2000" dirty="0"/>
              <a:t>для обеспечения условий работы и отдыха экипажа  </a:t>
            </a:r>
            <a:r>
              <a:rPr lang="ru-RU" sz="2000" dirty="0" smtClean="0"/>
              <a:t>(</a:t>
            </a:r>
            <a:r>
              <a:rPr lang="ru-RU" sz="2000" dirty="0"/>
              <a:t>до шести человек), управления работой бортовых систем, снабжения электроэнергией, обеспечения </a:t>
            </a:r>
            <a:r>
              <a:rPr lang="ru-RU" sz="2000" dirty="0" smtClean="0"/>
              <a:t>радиосвязи и др.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314553" y="5889776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Базовый блок станции </a:t>
            </a:r>
            <a:r>
              <a:rPr lang="ru-RU" b="1" dirty="0" smtClean="0"/>
              <a:t>«Мир»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6089" y="3174265"/>
            <a:ext cx="5747380" cy="254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2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6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753461" y="2111324"/>
            <a:ext cx="879286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Орбитальный комплекс </a:t>
            </a:r>
            <a:r>
              <a:rPr lang="ru-RU" sz="2800" b="1" dirty="0">
                <a:solidFill>
                  <a:srgbClr val="002060"/>
                </a:solidFill>
              </a:rPr>
              <a:t>«Мир</a:t>
            </a:r>
            <a:r>
              <a:rPr lang="ru-RU" sz="2800" b="1" dirty="0" smtClean="0">
                <a:solidFill>
                  <a:srgbClr val="002060"/>
                </a:solidFill>
              </a:rPr>
              <a:t>», 1986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92770" y="2928319"/>
            <a:ext cx="3827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Владимир Титов </a:t>
            </a:r>
            <a:r>
              <a:rPr lang="ru-RU" dirty="0"/>
              <a:t>и </a:t>
            </a:r>
            <a:r>
              <a:rPr lang="ru-RU" b="1" dirty="0"/>
              <a:t>Муса </a:t>
            </a:r>
            <a:r>
              <a:rPr lang="ru-RU" b="1" dirty="0" err="1"/>
              <a:t>Манаров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smtClean="0"/>
              <a:t>(366 суток)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83413" y="2987913"/>
            <a:ext cx="2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Валерий Поляков</a:t>
            </a:r>
          </a:p>
          <a:p>
            <a:pPr algn="ctr"/>
            <a:r>
              <a:rPr lang="ru-RU" dirty="0" smtClean="0"/>
              <a:t>(438 суток)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1311" y="3669672"/>
            <a:ext cx="3618479" cy="268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75" y="3669672"/>
            <a:ext cx="1990724" cy="261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0126" y="3669672"/>
            <a:ext cx="30361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Установлен мировой рекорд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продолжительности непрерывного пребывания человека в условиях космического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полета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4" y="-9526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378" y="2215685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4 октября 1957 г. – запуск первого искусственного спутника Земли</a:t>
            </a:r>
            <a:endParaRPr lang="ru-RU" sz="2000" b="1" dirty="0"/>
          </a:p>
        </p:txBody>
      </p:sp>
      <p:pic>
        <p:nvPicPr>
          <p:cNvPr id="12" name="Picture 4" descr="C:\Users\Таня\Desktop\МАРТ\06 День космонавтики\tild3465-3534-4137-a361-383239323238__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35" y="3151883"/>
            <a:ext cx="2130975" cy="12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Таня\Desktop\МАРТ\06 День космонавтики\sputnik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431" y="3168051"/>
            <a:ext cx="1711241" cy="12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12384" y="3151883"/>
            <a:ext cx="6451531" cy="224676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 </a:t>
            </a:r>
            <a:r>
              <a:rPr lang="ru-RU" sz="2000" dirty="0" smtClean="0"/>
              <a:t>кодовое обозначение: «ПС-1</a:t>
            </a:r>
            <a:r>
              <a:rPr lang="ru-RU" sz="2000" dirty="0"/>
              <a:t>» </a:t>
            </a:r>
            <a:r>
              <a:rPr lang="ru-RU" dirty="0" smtClean="0"/>
              <a:t>(«</a:t>
            </a:r>
            <a:r>
              <a:rPr lang="ru-RU" dirty="0"/>
              <a:t>Простейший Спутник-1</a:t>
            </a:r>
            <a:r>
              <a:rPr lang="ru-RU" dirty="0" smtClean="0"/>
              <a:t>»);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м</a:t>
            </a:r>
            <a:r>
              <a:rPr lang="ru-RU" sz="2000" dirty="0" smtClean="0"/>
              <a:t>есто запуска: 5-й научно-исследовательский полигон Минобороны СССР</a:t>
            </a:r>
            <a:r>
              <a:rPr lang="ru-RU" sz="2000" dirty="0"/>
              <a:t> </a:t>
            </a:r>
            <a:r>
              <a:rPr lang="ru-RU" sz="2000" dirty="0" smtClean="0"/>
              <a:t>«Тюра-Там» (позднее переименованный в космодром</a:t>
            </a:r>
            <a:r>
              <a:rPr lang="ru-RU" sz="2000" dirty="0"/>
              <a:t> «Байконур</a:t>
            </a:r>
            <a:r>
              <a:rPr lang="ru-RU" sz="2000" dirty="0" smtClean="0"/>
              <a:t>»);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совершил 1440 оборотов вокруг Земли;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4 января 1958 г. (спустя 92 дня после запуска) прекратил </a:t>
            </a:r>
            <a:br>
              <a:rPr lang="ru-RU" sz="2000" dirty="0" smtClean="0"/>
            </a:br>
            <a:r>
              <a:rPr lang="ru-RU" sz="2000" dirty="0" smtClean="0"/>
              <a:t>свое существование, сгорев в атмосфере.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030035" y="4676011"/>
            <a:ext cx="4388639" cy="120032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Масса:</a:t>
            </a:r>
            <a:r>
              <a:rPr lang="ru-RU" dirty="0" smtClean="0"/>
              <a:t> 83,6 кг</a:t>
            </a:r>
          </a:p>
          <a:p>
            <a:r>
              <a:rPr lang="ru-RU" b="1" dirty="0" smtClean="0"/>
              <a:t>Диаметр корпуса: </a:t>
            </a:r>
            <a:r>
              <a:rPr lang="ru-RU" dirty="0" smtClean="0"/>
              <a:t>58 см</a:t>
            </a:r>
          </a:p>
          <a:p>
            <a:r>
              <a:rPr lang="ru-RU" b="1" dirty="0" smtClean="0"/>
              <a:t>Материал корпуса: </a:t>
            </a:r>
            <a:r>
              <a:rPr lang="ru-RU" dirty="0" smtClean="0"/>
              <a:t>алюминиевый сплав</a:t>
            </a:r>
          </a:p>
          <a:p>
            <a:r>
              <a:rPr lang="ru-RU" b="1" dirty="0" smtClean="0"/>
              <a:t>Длина антенн: </a:t>
            </a:r>
            <a:r>
              <a:rPr lang="ru-RU" dirty="0" smtClean="0"/>
              <a:t>2,4 м и 2,9 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2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27289" y="1943998"/>
            <a:ext cx="7758904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1994 - 1995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(совершены самые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длительные полеты среди женщин )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47439" y="2978927"/>
            <a:ext cx="67199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продолжительность космического полета </a:t>
            </a:r>
            <a:r>
              <a:rPr lang="ru-RU" sz="2000" dirty="0"/>
              <a:t>169 </a:t>
            </a:r>
            <a:r>
              <a:rPr lang="ru-RU" sz="2000" dirty="0" smtClean="0"/>
              <a:t>суток;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Елена </a:t>
            </a:r>
            <a:r>
              <a:rPr lang="ru-RU" sz="2000" b="1" dirty="0" err="1" smtClean="0"/>
              <a:t>Кондакова</a:t>
            </a:r>
            <a:r>
              <a:rPr lang="ru-RU" sz="2000" b="1" dirty="0" smtClean="0"/>
              <a:t>: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Герой России;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л</a:t>
            </a:r>
            <a:r>
              <a:rPr lang="ru-RU" sz="2000" dirty="0"/>
              <a:t>е</a:t>
            </a:r>
            <a:r>
              <a:rPr lang="ru-RU" sz="2000" dirty="0" smtClean="0"/>
              <a:t>тчик-космонавт </a:t>
            </a:r>
            <a:r>
              <a:rPr lang="ru-RU" sz="2000" dirty="0"/>
              <a:t>Российской </a:t>
            </a:r>
            <a:r>
              <a:rPr lang="ru-RU" sz="2000" dirty="0" smtClean="0"/>
              <a:t>Федерации;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первый полёт в космос </a:t>
            </a:r>
            <a:r>
              <a:rPr lang="ru-RU" sz="2000" dirty="0" smtClean="0"/>
              <a:t>состоялся</a:t>
            </a:r>
            <a:r>
              <a:rPr lang="ru-RU" sz="2000" dirty="0"/>
              <a:t> в составе экспедиции Союз </a:t>
            </a:r>
            <a:r>
              <a:rPr lang="ru-RU" sz="2000" dirty="0" smtClean="0"/>
              <a:t>ТМ-20;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награждена медалью </a:t>
            </a:r>
            <a:r>
              <a:rPr lang="ru-RU" sz="2000" dirty="0"/>
              <a:t>«За заслуги в освоении космоса</a:t>
            </a:r>
            <a:r>
              <a:rPr lang="ru-RU" sz="2000" dirty="0" smtClean="0"/>
              <a:t>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награждена медалью</a:t>
            </a:r>
            <a:r>
              <a:rPr lang="ru-RU" sz="2000" dirty="0" smtClean="0"/>
              <a:t> </a:t>
            </a:r>
            <a:r>
              <a:rPr lang="ru-RU" sz="2000" dirty="0"/>
              <a:t>НАСА «За космический полет</a:t>
            </a:r>
            <a:r>
              <a:rPr lang="ru-RU" sz="2000" dirty="0" smtClean="0"/>
              <a:t>». </a:t>
            </a:r>
            <a:endParaRPr lang="ru-RU" sz="2000" dirty="0"/>
          </a:p>
        </p:txBody>
      </p:sp>
      <p:pic>
        <p:nvPicPr>
          <p:cNvPr id="75778" name="Picture 2" descr="ÐÐ°ÑÑÐ¸Ð½ÐºÐ¸ Ð¿Ð¾ Ð·Ð°Ð¿ÑÐ¾ÑÑ ÐµÐ»ÐµÐ½Ð° ÐºÐ¾Ð½Ð´Ð°ÐºÐ¾Ð²Ð° ÐºÐ¾ÑÐ¼Ð¾Ñ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326" y="3007515"/>
            <a:ext cx="1833562" cy="27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C:\Users\Таня\Desktop\МАРТ\06 День космонавтики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83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599" y="441613"/>
            <a:ext cx="545547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smtClean="0"/>
              <a:t>На </a:t>
            </a:r>
            <a:r>
              <a:rPr lang="ru-RU" sz="2000" dirty="0"/>
              <a:t>станции «Мир» </a:t>
            </a:r>
            <a:r>
              <a:rPr lang="ru-RU" sz="2000" dirty="0" smtClean="0"/>
              <a:t>побывало всего </a:t>
            </a:r>
            <a:r>
              <a:rPr lang="ru-RU" sz="2000" dirty="0"/>
              <a:t>104 человека из 12 стран, в том числе: США, Франции, Германии, Сирии, Японии, Великобритании, Австрии, Канады.</a:t>
            </a:r>
          </a:p>
        </p:txBody>
      </p:sp>
    </p:spTree>
    <p:extLst>
      <p:ext uri="{BB962C8B-B14F-4D97-AF65-F5344CB8AC3E}">
        <p14:creationId xmlns:p14="http://schemas.microsoft.com/office/powerpoint/2010/main" val="33001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642288" y="1943998"/>
            <a:ext cx="888296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23 марта </a:t>
            </a:r>
            <a:r>
              <a:rPr lang="en-US" sz="2800" b="1" dirty="0" smtClean="0">
                <a:solidFill>
                  <a:srgbClr val="002060"/>
                </a:solidFill>
              </a:rPr>
              <a:t>2001</a:t>
            </a:r>
            <a:r>
              <a:rPr lang="ru-RU" sz="2800" b="1" dirty="0" smtClean="0">
                <a:solidFill>
                  <a:srgbClr val="002060"/>
                </a:solidFill>
              </a:rPr>
              <a:t>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(станция «Мир» была сведена с орбиты и затоплена в Тихом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океане)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43025" y="3319462"/>
            <a:ext cx="5191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b="1" dirty="0"/>
              <a:t>январе 2001 </a:t>
            </a:r>
            <a:r>
              <a:rPr lang="ru-RU" sz="2000" b="1" dirty="0" smtClean="0"/>
              <a:t>г. </a:t>
            </a:r>
            <a:r>
              <a:rPr lang="ru-RU" sz="2000" dirty="0"/>
              <a:t>правительство Российской Федерации приняло решение о затоплении </a:t>
            </a:r>
            <a:r>
              <a:rPr lang="ru-RU" sz="2000" dirty="0" smtClean="0"/>
              <a:t>станции;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причины: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выработка </a:t>
            </a:r>
            <a:r>
              <a:rPr lang="ru-RU" sz="2000" dirty="0"/>
              <a:t>ресурса </a:t>
            </a:r>
            <a:r>
              <a:rPr lang="ru-RU" sz="2000" dirty="0" smtClean="0"/>
              <a:t>станции;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происшествия </a:t>
            </a:r>
            <a:r>
              <a:rPr lang="ru-RU" sz="2000" dirty="0"/>
              <a:t>и аварии на </a:t>
            </a:r>
            <a:r>
              <a:rPr lang="ru-RU" sz="2000" dirty="0" smtClean="0"/>
              <a:t>станции;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дорогое обслуживание.</a:t>
            </a:r>
            <a:endParaRPr lang="ru-RU" sz="2000" dirty="0"/>
          </a:p>
        </p:txBody>
      </p:sp>
      <p:pic>
        <p:nvPicPr>
          <p:cNvPr id="78852" name="Picture 4" descr="ÐÐ°ÑÑÐ¸Ð½ÐºÐ¸ Ð¿Ð¾ Ð·Ð°Ð¿ÑÐ¾ÑÑ ÑÑÐ°Ð½ÑÐ¸Ñ ÐºÐ¾ÑÐ¼Ð¸ÑÐµÑÐºÐ°Ñ Ð¼Ð¸Ñ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557" y="2938412"/>
            <a:ext cx="4501997" cy="33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642289" y="1943998"/>
            <a:ext cx="894963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20 ноябрь 1998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запуск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модуля функционально‑грузового блока «Заря»)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63822" y="3235224"/>
            <a:ext cx="64466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модуль </a:t>
            </a:r>
            <a:r>
              <a:rPr lang="ru-RU" sz="2000" dirty="0"/>
              <a:t>Международной космической </a:t>
            </a:r>
            <a:r>
              <a:rPr lang="ru-RU" sz="2000" dirty="0" smtClean="0"/>
              <a:t>станции изготовлен </a:t>
            </a:r>
            <a:r>
              <a:rPr lang="ru-RU" sz="2000" dirty="0"/>
              <a:t>в России по контракту с компанией </a:t>
            </a:r>
            <a:r>
              <a:rPr lang="ru-RU" sz="2000" dirty="0" smtClean="0"/>
              <a:t>Боинг;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относится </a:t>
            </a:r>
            <a:r>
              <a:rPr lang="ru-RU" sz="2000" dirty="0"/>
              <a:t>к российскому сегменту МКС, </a:t>
            </a:r>
            <a:r>
              <a:rPr lang="ru-RU" sz="2000" dirty="0" smtClean="0"/>
              <a:t>является </a:t>
            </a:r>
            <a:r>
              <a:rPr lang="ru-RU" sz="2000" dirty="0"/>
              <a:t>американским блоком </a:t>
            </a:r>
            <a:r>
              <a:rPr lang="ru-RU" sz="2000" dirty="0" smtClean="0"/>
              <a:t>станции;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ервый </a:t>
            </a:r>
            <a:r>
              <a:rPr lang="ru-RU" sz="2000" dirty="0"/>
              <a:t>модуль станции, запущенный в </a:t>
            </a:r>
            <a:r>
              <a:rPr lang="ru-RU" sz="2000" dirty="0" smtClean="0"/>
              <a:t>космос;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модуль был запущен</a:t>
            </a:r>
            <a:r>
              <a:rPr lang="ru-RU" sz="2000" dirty="0"/>
              <a:t> </a:t>
            </a:r>
            <a:r>
              <a:rPr lang="ru-RU" sz="2000" dirty="0" smtClean="0"/>
              <a:t>на </a:t>
            </a:r>
            <a:r>
              <a:rPr lang="ru-RU" sz="2000" dirty="0"/>
              <a:t>ракете-носителе «Протон-К»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космодрома </a:t>
            </a:r>
            <a:r>
              <a:rPr lang="ru-RU" sz="2000" dirty="0" smtClean="0"/>
              <a:t>Байконур.</a:t>
            </a:r>
            <a:endParaRPr lang="ru-RU" sz="2000" dirty="0"/>
          </a:p>
        </p:txBody>
      </p:sp>
      <p:pic>
        <p:nvPicPr>
          <p:cNvPr id="88066" name="Picture 2" descr="Zarya from STS-8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379" y="2859799"/>
            <a:ext cx="3305175" cy="366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648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642288" y="1943998"/>
            <a:ext cx="897821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 ноября 2000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прибытие экипажа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первой основной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экспедиции на МКС)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33450" y="3030779"/>
            <a:ext cx="61055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экипаж  состоял из двух россиян из </a:t>
            </a:r>
            <a:r>
              <a:rPr lang="ru-RU" sz="2000" dirty="0" smtClean="0"/>
              <a:t>американца</a:t>
            </a:r>
            <a:r>
              <a:rPr lang="ru-RU" sz="2000" dirty="0"/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отправлен на российском</a:t>
            </a:r>
            <a:r>
              <a:rPr lang="ru-RU" sz="2000" dirty="0"/>
              <a:t> </a:t>
            </a:r>
            <a:r>
              <a:rPr lang="ru-RU" sz="2000" dirty="0" smtClean="0"/>
              <a:t>пассажирском пилотируемом космическом корабле </a:t>
            </a:r>
            <a:r>
              <a:rPr lang="ru-RU" sz="2000" dirty="0"/>
              <a:t>«Союз ТМ-31</a:t>
            </a:r>
            <a:r>
              <a:rPr lang="ru-RU" sz="2000" dirty="0" smtClean="0"/>
              <a:t>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корабль запущен </a:t>
            </a:r>
            <a:r>
              <a:rPr lang="ru-RU" sz="2000" dirty="0"/>
              <a:t>при помощи </a:t>
            </a:r>
            <a:r>
              <a:rPr lang="ru-RU" sz="2000" dirty="0" smtClean="0"/>
              <a:t>ракеты-носителя Союз-У;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провёл </a:t>
            </a:r>
            <a:r>
              <a:rPr lang="ru-RU" sz="2000" dirty="0"/>
              <a:t>более четырёх месяцев на МКС и вернулся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Землю </a:t>
            </a:r>
            <a:r>
              <a:rPr lang="ru-RU" sz="2000" b="1" dirty="0"/>
              <a:t>21 марта 2001 </a:t>
            </a:r>
            <a:r>
              <a:rPr lang="ru-RU" sz="2000" b="1" dirty="0" smtClean="0"/>
              <a:t>г</a:t>
            </a:r>
            <a:r>
              <a:rPr lang="ru-RU" sz="2000" dirty="0" smtClean="0"/>
              <a:t>.</a:t>
            </a:r>
            <a:r>
              <a:rPr lang="ru-RU" sz="2000" dirty="0"/>
              <a:t> </a:t>
            </a:r>
            <a:r>
              <a:rPr lang="ru-RU" sz="2000" dirty="0" smtClean="0"/>
              <a:t>на американском</a:t>
            </a:r>
            <a:r>
              <a:rPr lang="ru-RU" sz="2000" dirty="0"/>
              <a:t> </a:t>
            </a:r>
            <a:r>
              <a:rPr lang="ru-RU" sz="2000" dirty="0" smtClean="0"/>
              <a:t>космическом </a:t>
            </a:r>
            <a:r>
              <a:rPr lang="ru-RU" sz="2000" dirty="0"/>
              <a:t>челноке «</a:t>
            </a:r>
            <a:r>
              <a:rPr lang="ru-RU" sz="2000" dirty="0" err="1"/>
              <a:t>Дискавери</a:t>
            </a:r>
            <a:r>
              <a:rPr lang="ru-RU" sz="2000" dirty="0"/>
              <a:t>» </a:t>
            </a:r>
            <a:r>
              <a:rPr lang="ru-RU" sz="2000" dirty="0" smtClean="0"/>
              <a:t>STS-102</a:t>
            </a:r>
            <a:r>
              <a:rPr lang="ru-RU" sz="2000" dirty="0"/>
              <a:t>. </a:t>
            </a:r>
          </a:p>
        </p:txBody>
      </p:sp>
      <p:pic>
        <p:nvPicPr>
          <p:cNvPr id="87044" name="Picture 4" descr="ISS-Expedition 1-crew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20"/>
          <a:stretch/>
        </p:blipFill>
        <p:spPr bwMode="auto">
          <a:xfrm>
            <a:off x="7224767" y="2936302"/>
            <a:ext cx="4138987" cy="301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224767" y="6118095"/>
            <a:ext cx="4138987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С</a:t>
            </a:r>
            <a:r>
              <a:rPr lang="ru-RU" b="1" dirty="0"/>
              <a:t>. </a:t>
            </a:r>
            <a:r>
              <a:rPr lang="ru-RU" b="1" dirty="0" err="1"/>
              <a:t>Крикалёв</a:t>
            </a:r>
            <a:r>
              <a:rPr lang="ru-RU" b="1" dirty="0" smtClean="0"/>
              <a:t>, У</a:t>
            </a:r>
            <a:r>
              <a:rPr lang="ru-RU" b="1" dirty="0"/>
              <a:t>. </a:t>
            </a:r>
            <a:r>
              <a:rPr lang="ru-RU" b="1" dirty="0" err="1"/>
              <a:t>Шеперд</a:t>
            </a:r>
            <a:r>
              <a:rPr lang="ru-RU" b="1" dirty="0" smtClean="0"/>
              <a:t>, Ю</a:t>
            </a:r>
            <a:r>
              <a:rPr lang="ru-RU" b="1" dirty="0"/>
              <a:t>. Гидзенко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C:\Users\Таня\Desktop\МАРТ\06 День космонавтики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83" y="4123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2900" y="4643735"/>
            <a:ext cx="7048500" cy="1838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ts val="4400"/>
              </a:lnSpc>
            </a:pPr>
            <a:r>
              <a:rPr lang="ru-RU" sz="5400" b="1" dirty="0">
                <a:ln/>
                <a:solidFill>
                  <a:schemeClr val="accent3"/>
                </a:solidFill>
              </a:rPr>
              <a:t>Космос в мирных исследовательских целях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01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C:\Users\Таня\Desktop\МАРТ\06 День космонавтики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10251" y="257174"/>
            <a:ext cx="6181724" cy="16953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>
              <a:lnSpc>
                <a:spcPts val="2500"/>
              </a:lnSpc>
            </a:pPr>
            <a:r>
              <a:rPr lang="ru-RU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 каждым годом первый полет человека в космос все дальше от нас.  Но несмотря на это, важно помнить, какая огромная работа была проделана, чтобы это совершилось. </a:t>
            </a:r>
          </a:p>
        </p:txBody>
      </p:sp>
    </p:spTree>
    <p:extLst>
      <p:ext uri="{BB962C8B-B14F-4D97-AF65-F5344CB8AC3E}">
        <p14:creationId xmlns:p14="http://schemas.microsoft.com/office/powerpoint/2010/main" val="12648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4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443" y="2231618"/>
            <a:ext cx="10834576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3 ноября </a:t>
            </a:r>
            <a:r>
              <a:rPr lang="ru-RU" sz="2000" b="1" dirty="0" smtClean="0"/>
              <a:t>1957 г. </a:t>
            </a:r>
            <a:r>
              <a:rPr lang="ru-RU" sz="2000" b="1" dirty="0"/>
              <a:t>– </a:t>
            </a:r>
            <a:r>
              <a:rPr lang="ru-RU" sz="2000" b="1" dirty="0" smtClean="0"/>
              <a:t>запуск собаки </a:t>
            </a:r>
            <a:r>
              <a:rPr lang="ru-RU" sz="2000" b="1" dirty="0"/>
              <a:t>в космос на корабле «Спутник-2»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1576" y="3242317"/>
            <a:ext cx="5881977" cy="224676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на момент полета собаке было около двух лет;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возвращение Лайки на Землю не </a:t>
            </a:r>
            <a:r>
              <a:rPr lang="ru-RU" sz="2000" dirty="0"/>
              <a:t>было предусмотрено конструкцией космического аппарата; 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собака погибла во время полёта через 5-7 </a:t>
            </a:r>
            <a:r>
              <a:rPr lang="ru-RU" sz="2000" dirty="0"/>
              <a:t>часов, хотя предполагалось, что она проживёт на космической орбите около </a:t>
            </a:r>
            <a:r>
              <a:rPr lang="ru-RU" sz="2000" dirty="0" smtClean="0"/>
              <a:t>недели.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12472" y="5549040"/>
            <a:ext cx="4455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Лайка </a:t>
            </a:r>
            <a:r>
              <a:rPr lang="ru-RU" b="1" dirty="0" smtClean="0"/>
              <a:t>– первая собака, </a:t>
            </a:r>
            <a:br>
              <a:rPr lang="ru-RU" b="1" dirty="0" smtClean="0"/>
            </a:br>
            <a:r>
              <a:rPr lang="ru-RU" b="1" dirty="0" smtClean="0"/>
              <a:t>которая </a:t>
            </a:r>
            <a:r>
              <a:rPr lang="ru-RU" b="1" dirty="0"/>
              <a:t>достигла орбиты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107475" y="3107180"/>
            <a:ext cx="3770041" cy="2263190"/>
            <a:chOff x="1107475" y="3107180"/>
            <a:chExt cx="3770041" cy="2263190"/>
          </a:xfrm>
        </p:grpSpPr>
        <p:pic>
          <p:nvPicPr>
            <p:cNvPr id="10242" name="Picture 2" descr="http://laginlib.org.ua/blog/wp-content/uploads/2011/06/121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475" y="3107180"/>
              <a:ext cx="1899111" cy="1424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074" y="4073236"/>
              <a:ext cx="2303442" cy="1297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71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972" y="2243827"/>
            <a:ext cx="1081331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19 августа </a:t>
            </a:r>
            <a:r>
              <a:rPr lang="ru-RU" sz="2000" b="1" dirty="0" smtClean="0"/>
              <a:t>1960 г. </a:t>
            </a:r>
            <a:r>
              <a:rPr lang="ru-RU" sz="2000" b="1" dirty="0"/>
              <a:t>– </a:t>
            </a:r>
            <a:r>
              <a:rPr lang="ru-RU" sz="2000" b="1" dirty="0" smtClean="0"/>
              <a:t>запуск первых животных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08813" y="3273172"/>
            <a:ext cx="6444469" cy="1938992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совершили космический </a:t>
            </a:r>
            <a:r>
              <a:rPr lang="ru-RU" sz="2000" dirty="0"/>
              <a:t>полёт на корабле «Спутник-5</a:t>
            </a:r>
            <a:r>
              <a:rPr lang="ru-RU" sz="2000" dirty="0" smtClean="0"/>
              <a:t>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полёт </a:t>
            </a:r>
            <a:r>
              <a:rPr lang="ru-RU" sz="2000" dirty="0"/>
              <a:t>продолжался более 25 </a:t>
            </a:r>
            <a:r>
              <a:rPr lang="ru-RU" sz="2000" dirty="0" smtClean="0"/>
              <a:t>часов;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корабль совершил </a:t>
            </a:r>
            <a:r>
              <a:rPr lang="ru-RU" sz="2000" dirty="0"/>
              <a:t>17 полных витков вокруг </a:t>
            </a:r>
            <a:r>
              <a:rPr lang="ru-RU" sz="2000" dirty="0" smtClean="0"/>
              <a:t>Земли;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Белка и Стрелка стали первыми животными, которые совершили орбитальный космический полёт и успешно вернулись на </a:t>
            </a:r>
            <a:r>
              <a:rPr lang="ru-RU" sz="2000" dirty="0" smtClean="0"/>
              <a:t>Землю</a:t>
            </a:r>
            <a:r>
              <a:rPr lang="ru-RU" sz="2000" dirty="0"/>
              <a:t>.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17520" y="5549040"/>
            <a:ext cx="3595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Белка и Стрелка </a:t>
            </a:r>
            <a:r>
              <a:rPr lang="ru-RU" b="1" dirty="0" smtClean="0"/>
              <a:t>–</a:t>
            </a:r>
            <a:r>
              <a:rPr lang="ru-RU" dirty="0"/>
              <a:t> </a:t>
            </a:r>
            <a:r>
              <a:rPr lang="ru-RU" b="1" dirty="0"/>
              <a:t>советские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собаки-космонавты</a:t>
            </a:r>
            <a:endParaRPr lang="ru-RU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229804" y="3090213"/>
            <a:ext cx="3594746" cy="2458827"/>
            <a:chOff x="1229804" y="3090213"/>
            <a:chExt cx="3594746" cy="2458827"/>
          </a:xfrm>
        </p:grpSpPr>
        <p:pic>
          <p:nvPicPr>
            <p:cNvPr id="11266" name="Picture 2" descr="ÐÐ°ÑÑÐ¸Ð½ÐºÐ¸ Ð¿Ð¾ Ð·Ð°Ð¿ÑÐ¾ÑÑ Ð±ÐµÐ»ÐºÐ° Ð¸ ÑÑÑÐµÐ»ÐºÐ° ÐºÐ¾ÑÐ¼Ð¾Ñ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804" y="3090213"/>
              <a:ext cx="1981087" cy="1492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954" y="4123592"/>
              <a:ext cx="1900596" cy="1425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151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4812" y="2004703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Животные-космонавты</a:t>
            </a:r>
            <a:endParaRPr lang="ru-RU" sz="2000" b="1" dirty="0"/>
          </a:p>
        </p:txBody>
      </p:sp>
      <p:pic>
        <p:nvPicPr>
          <p:cNvPr id="9218" name="Picture 2" descr="https://upload.wikimedia.org/wikipedia/commons/9/9e/Monkey_Sam_Before_The_Flight_On_Little_Joe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604" y="3471032"/>
            <a:ext cx="2549679" cy="28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66582" y="2645456"/>
            <a:ext cx="2639701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Сэм</a:t>
            </a:r>
            <a:r>
              <a:rPr lang="ru-RU" dirty="0" smtClean="0"/>
              <a:t> летал </a:t>
            </a:r>
            <a:r>
              <a:rPr lang="ru-RU" dirty="0"/>
              <a:t>в </a:t>
            </a:r>
            <a:r>
              <a:rPr lang="ru-RU" dirty="0" smtClean="0"/>
              <a:t>космос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на корабле </a:t>
            </a:r>
            <a:r>
              <a:rPr lang="ru-RU" dirty="0" err="1"/>
              <a:t>Little</a:t>
            </a:r>
            <a:r>
              <a:rPr lang="ru-RU" dirty="0"/>
              <a:t> </a:t>
            </a:r>
            <a:r>
              <a:rPr lang="ru-RU" dirty="0" err="1"/>
              <a:t>Joe</a:t>
            </a:r>
            <a:r>
              <a:rPr lang="ru-RU" dirty="0"/>
              <a:t> 2</a:t>
            </a:r>
          </a:p>
        </p:txBody>
      </p:sp>
      <p:pic>
        <p:nvPicPr>
          <p:cNvPr id="9220" name="Picture 4" descr="ÐÐ¾ÑÐºÐ¸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6" r="6738"/>
          <a:stretch/>
        </p:blipFill>
        <p:spPr bwMode="auto">
          <a:xfrm>
            <a:off x="4263658" y="3471032"/>
            <a:ext cx="3309610" cy="258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263658" y="2601195"/>
            <a:ext cx="3309610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Феликс</a:t>
            </a:r>
            <a:r>
              <a:rPr lang="ru-RU" dirty="0" smtClean="0"/>
              <a:t> </a:t>
            </a:r>
            <a:r>
              <a:rPr lang="ru-RU" dirty="0"/>
              <a:t>(или </a:t>
            </a:r>
            <a:r>
              <a:rPr lang="ru-RU" b="1" dirty="0" err="1"/>
              <a:t>Фелисетт</a:t>
            </a:r>
            <a:r>
              <a:rPr lang="ru-RU" dirty="0" smtClean="0"/>
              <a:t>)</a:t>
            </a:r>
          </a:p>
          <a:p>
            <a:pPr algn="ctr"/>
            <a:r>
              <a:rPr lang="ru-RU" dirty="0"/>
              <a:t>л</a:t>
            </a:r>
            <a:r>
              <a:rPr lang="ru-RU" dirty="0" smtClean="0"/>
              <a:t>етала в космос в 1963 г.</a:t>
            </a:r>
            <a:endParaRPr lang="ru-RU" dirty="0"/>
          </a:p>
        </p:txBody>
      </p:sp>
      <p:pic>
        <p:nvPicPr>
          <p:cNvPr id="9222" name="Picture 6" descr="Ð§ÐµÑÐµÐ¿Ð°ÑÐ¸  - Ð¿ÑÑÐµÑÐµÑÑÐ²ÐµÐ½Ð½Ð¸ÑÑ Ð¿Ð¾Ð±ÑÐ²Ð°Ð»Ð¸ Ð´Ð°Ð¶Ðµ Ð½Ð° Ð¾ÑÐ±Ð¸ÑÐµ ÐÑÐ½Ñ Ð¡Ð¡Ð¡Ð , ÐÐ°ÑÐºÐ°, ÐÐ¾ÑÐ¼Ð¾Ñ, ÐÑÐ½Ð°, Ð§ÐµÑÐµÐ¿Ð°ÑÐ°, ÐÑÐµÑÐ¼ÑÐºÐ°ÑÑÐ¸ÐµÑÑ, Ð¤Ð¾ÑÐ¾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0643" y="3471032"/>
            <a:ext cx="2630482" cy="263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126570" y="2601195"/>
            <a:ext cx="2846230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реднеазиатские </a:t>
            </a:r>
            <a:r>
              <a:rPr lang="ru-RU" b="1" dirty="0" smtClean="0"/>
              <a:t>черепахи</a:t>
            </a:r>
            <a:r>
              <a:rPr lang="ru-RU" dirty="0" smtClean="0"/>
              <a:t> облетели Луну в 1968 </a:t>
            </a:r>
            <a:r>
              <a:rPr lang="ru-RU" dirty="0"/>
              <a:t>г</a:t>
            </a:r>
            <a:r>
              <a:rPr lang="ru-RU" dirty="0" smtClean="0"/>
              <a:t>.</a:t>
            </a:r>
            <a:r>
              <a:rPr lang="ru-RU" b="1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5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44419</TotalTime>
  <Words>1921</Words>
  <Application>Microsoft Office PowerPoint</Application>
  <PresentationFormat>Произвольный</PresentationFormat>
  <Paragraphs>386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Натуральные материалы</vt:lpstr>
      <vt:lpstr>Классный час «Космос – это мы»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Игорь</cp:lastModifiedBy>
  <cp:revision>2585</cp:revision>
  <dcterms:created xsi:type="dcterms:W3CDTF">2017-01-09T10:38:11Z</dcterms:created>
  <dcterms:modified xsi:type="dcterms:W3CDTF">2020-04-09T13:45:29Z</dcterms:modified>
</cp:coreProperties>
</file>