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56" r:id="rId3"/>
    <p:sldId id="261" r:id="rId4"/>
    <p:sldId id="271" r:id="rId5"/>
    <p:sldId id="262" r:id="rId6"/>
    <p:sldId id="281" r:id="rId7"/>
    <p:sldId id="275" r:id="rId8"/>
    <p:sldId id="263" r:id="rId9"/>
    <p:sldId id="264" r:id="rId10"/>
    <p:sldId id="284" r:id="rId11"/>
    <p:sldId id="273" r:id="rId12"/>
    <p:sldId id="278" r:id="rId13"/>
    <p:sldId id="283" r:id="rId14"/>
    <p:sldId id="279" r:id="rId15"/>
    <p:sldId id="282" r:id="rId16"/>
    <p:sldId id="269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590" autoAdjust="0"/>
  </p:normalViewPr>
  <p:slideViewPr>
    <p:cSldViewPr>
      <p:cViewPr varScale="1">
        <p:scale>
          <a:sx n="47" d="100"/>
          <a:sy n="47" d="100"/>
        </p:scale>
        <p:origin x="-9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6CEE-D53C-42AD-9A24-FA7CA220B3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0EFFB8-782E-4131-918A-524FB3B5F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6CEE-D53C-42AD-9A24-FA7CA220B3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FB8-782E-4131-918A-524FB3B5F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6CEE-D53C-42AD-9A24-FA7CA220B3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FB8-782E-4131-918A-524FB3B5F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6CEE-D53C-42AD-9A24-FA7CA220B3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FB8-782E-4131-918A-524FB3B5F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6CEE-D53C-42AD-9A24-FA7CA220B3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FB8-782E-4131-918A-524FB3B5F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6CEE-D53C-42AD-9A24-FA7CA220B3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FB8-782E-4131-918A-524FB3B5F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6CEE-D53C-42AD-9A24-FA7CA220B3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FB8-782E-4131-918A-524FB3B5F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6CEE-D53C-42AD-9A24-FA7CA220B3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FB8-782E-4131-918A-524FB3B5F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6CEE-D53C-42AD-9A24-FA7CA220B3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FB8-782E-4131-918A-524FB3B5F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6CEE-D53C-42AD-9A24-FA7CA220B3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FB8-782E-4131-918A-524FB3B5F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6CEE-D53C-42AD-9A24-FA7CA220B3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FB8-782E-4131-918A-524FB3B5F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8000">
              <a:srgbClr val="00B050">
                <a:lumMod val="81000"/>
                <a:lumOff val="19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686CEE-D53C-42AD-9A24-FA7CA220B3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0EFFB8-782E-4131-918A-524FB3B5F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1.mp3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талий\Desktop\Новая папка (2)\фиал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785926"/>
            <a:ext cx="6500858" cy="4875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715436" cy="1500198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ухаживать за комнатными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растениями?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550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315416"/>
            <a:ext cx="8103274" cy="2529970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ухода за растениями</a:t>
            </a:r>
          </a:p>
        </p:txBody>
      </p:sp>
      <p:pic>
        <p:nvPicPr>
          <p:cNvPr id="4098" name="Picture 2" descr="C:\Users\Виталий\Desktop\Новая папка (2)\фитодизайн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357430"/>
            <a:ext cx="5715040" cy="4292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381605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5720" y="117693"/>
            <a:ext cx="871543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Учитывайте отношение растения к свету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Поливайте водой комнатной температуры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Рыхлите только на поверхности и по краю горшка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Листья очищайте от пыли губкой или кисточкой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Удаляйте засохшие листья и цветы</a:t>
            </a:r>
          </a:p>
        </p:txBody>
      </p:sp>
    </p:spTree>
    <p:extLst>
      <p:ext uri="{BB962C8B-B14F-4D97-AF65-F5344CB8AC3E}">
        <p14:creationId xmlns="" xmlns:p14="http://schemas.microsoft.com/office/powerpoint/2010/main" val="241817283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143000" y="274638"/>
            <a:ext cx="700087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Полив и опрыскивание растений</a:t>
            </a:r>
          </a:p>
        </p:txBody>
      </p:sp>
      <p:pic>
        <p:nvPicPr>
          <p:cNvPr id="3074" name="Picture 2" descr="C:\Users\Kisulya\Desktop\opryskivanie-rastvorom-insektic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52362" cy="521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946696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000100" y="-357214"/>
            <a:ext cx="700087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Рыхление почвы</a:t>
            </a:r>
          </a:p>
        </p:txBody>
      </p:sp>
      <p:pic>
        <p:nvPicPr>
          <p:cNvPr id="1026" name="Picture 2" descr="C:\Users\Kisulya\Desktop\1494278024_ryhlen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500990" cy="5475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484955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178718" y="-7750"/>
            <a:ext cx="700087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dirty="0">
                <a:cs typeface="Times New Roman" pitchFamily="18" charset="0"/>
              </a:rPr>
              <a:t>Удаление пыли</a:t>
            </a:r>
          </a:p>
        </p:txBody>
      </p:sp>
      <p:pic>
        <p:nvPicPr>
          <p:cNvPr id="2050" name="Picture 2" descr="C:\Users\Kisulya\Desktop\3491839t1h19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191514" cy="4300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4388783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143000" y="-99392"/>
            <a:ext cx="700087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Срезание сухих листьев</a:t>
            </a:r>
          </a:p>
        </p:txBody>
      </p:sp>
      <p:pic>
        <p:nvPicPr>
          <p:cNvPr id="6" name="Picture 2" descr="C:\Users\Виталий\Desktop\Новая папка (2)\срез. сух л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1"/>
            <a:ext cx="7620000" cy="5057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247040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2819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Запомните: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2133600"/>
            <a:ext cx="2667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Monotype Corsiva" pitchFamily="66" charset="0"/>
              </a:rPr>
              <a:t>Основные правила  ухода за </a:t>
            </a:r>
            <a:r>
              <a:rPr lang="ru-RU" sz="3600" dirty="0" err="1">
                <a:latin typeface="Monotype Corsiva" pitchFamily="66" charset="0"/>
              </a:rPr>
              <a:t>комнатнымирастениями</a:t>
            </a:r>
            <a:r>
              <a:rPr lang="ru-RU" sz="3600" dirty="0">
                <a:latin typeface="Monotype Corsiva" pitchFamily="66" charset="0"/>
              </a:rPr>
              <a:t>.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143240" y="1214422"/>
            <a:ext cx="16764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3200" dirty="0">
                <a:latin typeface="Monotype Corsiva" pitchFamily="66" charset="0"/>
              </a:rPr>
              <a:t>полив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00562" y="2643182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3200" dirty="0">
                <a:latin typeface="Monotype Corsiva" pitchFamily="66" charset="0"/>
              </a:rPr>
              <a:t>опрыскивание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86116" y="450057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3200" dirty="0">
                <a:latin typeface="Monotype Corsiva" pitchFamily="66" charset="0"/>
              </a:rPr>
              <a:t>подкормка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28728" y="6143644"/>
            <a:ext cx="6372244" cy="60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3200" dirty="0">
                <a:latin typeface="Monotype Corsiva" pitchFamily="66" charset="0"/>
              </a:rPr>
              <a:t>удаление пыли с листьев, обрезка</a:t>
            </a:r>
          </a:p>
        </p:txBody>
      </p:sp>
      <p:pic>
        <p:nvPicPr>
          <p:cNvPr id="8" name="Picture 10" descr="Полив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85728"/>
            <a:ext cx="2428875" cy="180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Поддержание водного баланса с помощью опрыскивате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143116"/>
            <a:ext cx="1381125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Удобрения в форме палоче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786190"/>
            <a:ext cx="1381125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Удаляйте только сухие кончи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857750"/>
            <a:ext cx="1714500" cy="2000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752600" y="4876800"/>
            <a:ext cx="1981200" cy="13716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1981200" y="3000372"/>
            <a:ext cx="2305048" cy="123828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905000" y="3657600"/>
            <a:ext cx="2238372" cy="700094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1752600" y="1857364"/>
            <a:ext cx="2319334" cy="962036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36201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50212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071546"/>
            <a:ext cx="3143272" cy="2357454"/>
          </a:xfrm>
          <a:prstGeom prst="rect">
            <a:avLst/>
          </a:prstGeom>
          <a:noFill/>
          <a:ln w="9525">
            <a:solidFill>
              <a:srgbClr val="FF66CC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Glim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9" y="1714488"/>
            <a:ext cx="3445703" cy="2428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Сорт - Alamo Jo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000504"/>
            <a:ext cx="3509124" cy="2643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Сорт - Eastern F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17" y="-142900"/>
            <a:ext cx="3415255" cy="2571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Сорт - Golden Autum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4500570"/>
            <a:ext cx="3363320" cy="2548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Содержимое 3" descr="фиалка рис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1142" y="3643314"/>
            <a:ext cx="3062858" cy="2362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9463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576063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Откуда родом комнатные растения</a:t>
            </a:r>
            <a:r>
              <a:rPr lang="ru-RU" sz="3200" dirty="0"/>
              <a:t>?</a:t>
            </a:r>
          </a:p>
        </p:txBody>
      </p:sp>
      <p:pic>
        <p:nvPicPr>
          <p:cNvPr id="5" name="Чайковский - Вальс цветов из балета  Щелкунчик (mp3ostrov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88424" y="5971453"/>
            <a:ext cx="609600" cy="6096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714356"/>
            <a:ext cx="9144000" cy="5857876"/>
            <a:chOff x="0" y="0"/>
            <a:chExt cx="9144000" cy="6858000"/>
          </a:xfrm>
        </p:grpSpPr>
        <p:pic>
          <p:nvPicPr>
            <p:cNvPr id="8" name="Рисунок 1" descr="Worldmap_3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190625"/>
              <a:ext cx="9144000" cy="566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2"/>
            <p:cNvSpPr>
              <a:spLocks noChangeArrowheads="1"/>
            </p:cNvSpPr>
            <p:nvPr/>
          </p:nvSpPr>
          <p:spPr bwMode="auto">
            <a:xfrm>
              <a:off x="857250" y="2286000"/>
              <a:ext cx="1143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>
                  <a:solidFill>
                    <a:srgbClr val="002060"/>
                  </a:solidFill>
                </a:rPr>
                <a:t>Северная Америка</a:t>
              </a:r>
            </a:p>
          </p:txBody>
        </p:sp>
        <p:sp>
          <p:nvSpPr>
            <p:cNvPr id="10" name="Прямоугольник 3"/>
            <p:cNvSpPr>
              <a:spLocks noChangeArrowheads="1"/>
            </p:cNvSpPr>
            <p:nvPr/>
          </p:nvSpPr>
          <p:spPr bwMode="auto">
            <a:xfrm>
              <a:off x="6429375" y="2286000"/>
              <a:ext cx="9763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solidFill>
                    <a:srgbClr val="002060"/>
                  </a:solidFill>
                </a:rPr>
                <a:t>Евразия</a:t>
              </a:r>
            </a:p>
          </p:txBody>
        </p:sp>
        <p:sp>
          <p:nvSpPr>
            <p:cNvPr id="11" name="Прямоугольник 5"/>
            <p:cNvSpPr>
              <a:spLocks noChangeArrowheads="1"/>
            </p:cNvSpPr>
            <p:nvPr/>
          </p:nvSpPr>
          <p:spPr bwMode="auto">
            <a:xfrm>
              <a:off x="1785938" y="4500563"/>
              <a:ext cx="1143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>
                  <a:solidFill>
                    <a:srgbClr val="002060"/>
                  </a:solidFill>
                </a:rPr>
                <a:t>Южная Америка</a:t>
              </a:r>
            </a:p>
          </p:txBody>
        </p:sp>
        <p:sp>
          <p:nvSpPr>
            <p:cNvPr id="12" name="Прямоугольник 6"/>
            <p:cNvSpPr>
              <a:spLocks noChangeArrowheads="1"/>
            </p:cNvSpPr>
            <p:nvPr/>
          </p:nvSpPr>
          <p:spPr bwMode="auto">
            <a:xfrm>
              <a:off x="4214813" y="3571875"/>
              <a:ext cx="92868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solidFill>
                    <a:srgbClr val="002060"/>
                  </a:solidFill>
                </a:rPr>
                <a:t>Африка</a:t>
              </a:r>
            </a:p>
          </p:txBody>
        </p:sp>
        <p:sp>
          <p:nvSpPr>
            <p:cNvPr id="13" name="Прямоугольник 7"/>
            <p:cNvSpPr>
              <a:spLocks noChangeArrowheads="1"/>
            </p:cNvSpPr>
            <p:nvPr/>
          </p:nvSpPr>
          <p:spPr bwMode="auto">
            <a:xfrm>
              <a:off x="7786688" y="5448300"/>
              <a:ext cx="119856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solidFill>
                    <a:srgbClr val="002060"/>
                  </a:solidFill>
                </a:rPr>
                <a:t>Австралия</a:t>
              </a:r>
            </a:p>
          </p:txBody>
        </p:sp>
        <p:pic>
          <p:nvPicPr>
            <p:cNvPr id="14" name="Рисунок 8" descr="25c3ccea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273" r="12045"/>
            <a:stretch>
              <a:fillRect/>
            </a:stretch>
          </p:blipFill>
          <p:spPr bwMode="auto">
            <a:xfrm>
              <a:off x="4000500" y="0"/>
              <a:ext cx="1058863" cy="1049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9" descr="2854_b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274"/>
            <a:stretch>
              <a:fillRect/>
            </a:stretch>
          </p:blipFill>
          <p:spPr bwMode="auto">
            <a:xfrm>
              <a:off x="1357313" y="0"/>
              <a:ext cx="928687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0" descr="Изображение 019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FF5"/>
                </a:clrFrom>
                <a:clrTo>
                  <a:srgbClr val="FEFFF5">
                    <a:alpha val="0"/>
                  </a:srgbClr>
                </a:clrTo>
              </a:clrChange>
            </a:blip>
            <a:srcRect l="23077"/>
            <a:stretch>
              <a:fillRect/>
            </a:stretch>
          </p:blipFill>
          <p:spPr bwMode="auto">
            <a:xfrm>
              <a:off x="6429375" y="0"/>
              <a:ext cx="733425" cy="127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Рисунок 11" descr="img035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845" t="36458" r="59373" b="44792"/>
            <a:stretch>
              <a:fillRect/>
            </a:stretch>
          </p:blipFill>
          <p:spPr bwMode="auto">
            <a:xfrm>
              <a:off x="5270500" y="0"/>
              <a:ext cx="695325" cy="113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Рисунок 12" descr="6638-90-1.jp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8DACF"/>
                </a:clrFrom>
                <a:clrTo>
                  <a:srgbClr val="D8DACF">
                    <a:alpha val="0"/>
                  </a:srgbClr>
                </a:clrTo>
              </a:clrChange>
            </a:blip>
            <a:srcRect t="23009" b="12212"/>
            <a:stretch>
              <a:fillRect/>
            </a:stretch>
          </p:blipFill>
          <p:spPr bwMode="auto">
            <a:xfrm>
              <a:off x="2603500" y="0"/>
              <a:ext cx="1111250" cy="107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Рисунок 13" descr="rhizomatous_begonia_000002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86688" y="128588"/>
              <a:ext cx="1000125" cy="89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Рисунок 14" descr="f10720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2499" r="13750" b="2499"/>
            <a:stretch>
              <a:fillRect/>
            </a:stretch>
          </p:blipFill>
          <p:spPr bwMode="auto">
            <a:xfrm>
              <a:off x="285750" y="71438"/>
              <a:ext cx="796925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0" y="3571875"/>
              <a:ext cx="9144000" cy="1928813"/>
            </a:xfrm>
            <a:prstGeom prst="rect">
              <a:avLst/>
            </a:prstGeom>
            <a:solidFill>
              <a:srgbClr val="FFCC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rot="5400000">
              <a:off x="1000125" y="3000375"/>
              <a:ext cx="4143375" cy="4286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5400000">
              <a:off x="1295400" y="2062163"/>
              <a:ext cx="2847975" cy="10096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3357563" y="1143000"/>
              <a:ext cx="3429000" cy="26431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rot="16200000" flipH="1">
              <a:off x="2964656" y="2464594"/>
              <a:ext cx="3357563" cy="428625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rot="16200000" flipH="1">
              <a:off x="-379412" y="2022475"/>
              <a:ext cx="2857500" cy="8128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16200000" flipH="1">
              <a:off x="-392906" y="2178844"/>
              <a:ext cx="3714750" cy="150018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5400000">
              <a:off x="3714750" y="2714625"/>
              <a:ext cx="3429000" cy="28575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16200000" flipH="1">
              <a:off x="5464970" y="2678906"/>
              <a:ext cx="4500562" cy="1285875"/>
            </a:xfrm>
            <a:prstGeom prst="straightConnector1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6200000" flipH="1">
              <a:off x="6215062" y="3000376"/>
              <a:ext cx="4143375" cy="285750"/>
            </a:xfrm>
            <a:prstGeom prst="straightConnector1">
              <a:avLst/>
            </a:prstGeom>
            <a:ln>
              <a:solidFill>
                <a:srgbClr val="CC99FF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5400000">
              <a:off x="6286500" y="2071688"/>
              <a:ext cx="2714625" cy="714375"/>
            </a:xfrm>
            <a:prstGeom prst="straightConnector1">
              <a:avLst/>
            </a:prstGeom>
            <a:ln>
              <a:solidFill>
                <a:srgbClr val="CC99FF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rot="10800000" flipV="1">
              <a:off x="2214563" y="1071563"/>
              <a:ext cx="5643562" cy="3214687"/>
            </a:xfrm>
            <a:prstGeom prst="straightConnector1">
              <a:avLst/>
            </a:prstGeom>
            <a:ln>
              <a:solidFill>
                <a:srgbClr val="CC99FF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0" y="3571875"/>
              <a:ext cx="9144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0" y="5500688"/>
              <a:ext cx="91440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rot="16200000" flipH="1">
              <a:off x="147638" y="2647950"/>
              <a:ext cx="3500438" cy="204787"/>
            </a:xfrm>
            <a:prstGeom prst="straightConnector1">
              <a:avLst/>
            </a:prstGeom>
            <a:ln>
              <a:solidFill>
                <a:srgbClr val="FF6699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530008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576063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чего люди их выращивают?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07504" y="785794"/>
            <a:ext cx="9036496" cy="5740351"/>
            <a:chOff x="285750" y="142875"/>
            <a:chExt cx="8858250" cy="6584950"/>
          </a:xfrm>
        </p:grpSpPr>
        <p:pic>
          <p:nvPicPr>
            <p:cNvPr id="37" name="Рисунок 1" descr="14346_groove_ru_kaktus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520" t="3703" r="18518"/>
            <a:stretch>
              <a:fillRect/>
            </a:stretch>
          </p:blipFill>
          <p:spPr bwMode="auto">
            <a:xfrm>
              <a:off x="357188" y="2071688"/>
              <a:ext cx="931862" cy="142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Рисунок 2" descr="25c3cce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273" r="12045"/>
            <a:stretch>
              <a:fillRect/>
            </a:stretch>
          </p:blipFill>
          <p:spPr bwMode="auto">
            <a:xfrm>
              <a:off x="5929313" y="428625"/>
              <a:ext cx="2643187" cy="261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Рисунок 3" descr="violet2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28875" y="5143500"/>
              <a:ext cx="1543050" cy="133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Рисунок 6" descr="6638-90-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D8DACF"/>
                </a:clrFrom>
                <a:clrTo>
                  <a:srgbClr val="D8DACF">
                    <a:alpha val="0"/>
                  </a:srgbClr>
                </a:clrTo>
              </a:clrChange>
            </a:blip>
            <a:srcRect t="23009" b="12212"/>
            <a:stretch>
              <a:fillRect/>
            </a:stretch>
          </p:blipFill>
          <p:spPr bwMode="auto">
            <a:xfrm>
              <a:off x="3857625" y="142875"/>
              <a:ext cx="2000250" cy="192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Рисунок 9" descr="f10720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2499" r="13750" b="2499"/>
            <a:stretch>
              <a:fillRect/>
            </a:stretch>
          </p:blipFill>
          <p:spPr bwMode="auto">
            <a:xfrm>
              <a:off x="357188" y="3571875"/>
              <a:ext cx="1849437" cy="242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Рисунок 10" descr="2854_b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4500" y="1198563"/>
              <a:ext cx="2528888" cy="334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Рисунок 12" descr="Изображение 019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FF5"/>
                </a:clrFrom>
                <a:clrTo>
                  <a:srgbClr val="FEFFF5">
                    <a:alpha val="0"/>
                  </a:srgbClr>
                </a:clrTo>
              </a:clrChange>
            </a:blip>
            <a:srcRect l="23077"/>
            <a:stretch>
              <a:fillRect/>
            </a:stretch>
          </p:blipFill>
          <p:spPr bwMode="auto">
            <a:xfrm>
              <a:off x="4000500" y="2643188"/>
              <a:ext cx="1928813" cy="3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Прямоугольник 13"/>
            <p:cNvSpPr>
              <a:spLocks noChangeArrowheads="1"/>
            </p:cNvSpPr>
            <p:nvPr/>
          </p:nvSpPr>
          <p:spPr bwMode="auto">
            <a:xfrm>
              <a:off x="1000125" y="3071813"/>
              <a:ext cx="8588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кактус</a:t>
              </a:r>
            </a:p>
          </p:txBody>
        </p:sp>
        <p:sp>
          <p:nvSpPr>
            <p:cNvPr id="45" name="Прямоугольник 14"/>
            <p:cNvSpPr>
              <a:spLocks noChangeArrowheads="1"/>
            </p:cNvSpPr>
            <p:nvPr/>
          </p:nvSpPr>
          <p:spPr bwMode="auto">
            <a:xfrm>
              <a:off x="4357688" y="1857375"/>
              <a:ext cx="17145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rgbClr val="000000"/>
                  </a:solidFill>
                </a:rPr>
                <a:t>папоротник (нефролепис)</a:t>
              </a:r>
            </a:p>
          </p:txBody>
        </p:sp>
        <p:sp>
          <p:nvSpPr>
            <p:cNvPr id="46" name="Прямоугольник 15"/>
            <p:cNvSpPr>
              <a:spLocks noChangeArrowheads="1"/>
            </p:cNvSpPr>
            <p:nvPr/>
          </p:nvSpPr>
          <p:spPr bwMode="auto">
            <a:xfrm>
              <a:off x="2786063" y="6357938"/>
              <a:ext cx="9985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фиалка</a:t>
              </a:r>
            </a:p>
          </p:txBody>
        </p:sp>
        <p:sp>
          <p:nvSpPr>
            <p:cNvPr id="47" name="Прямоугольник 16"/>
            <p:cNvSpPr>
              <a:spLocks noChangeArrowheads="1"/>
            </p:cNvSpPr>
            <p:nvPr/>
          </p:nvSpPr>
          <p:spPr bwMode="auto">
            <a:xfrm>
              <a:off x="3643313" y="4572000"/>
              <a:ext cx="2071687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rgbClr val="000000"/>
                  </a:solidFill>
                </a:rPr>
                <a:t>восковой плющ (хойя)</a:t>
              </a:r>
            </a:p>
          </p:txBody>
        </p:sp>
        <p:sp>
          <p:nvSpPr>
            <p:cNvPr id="48" name="Прямоугольник 17"/>
            <p:cNvSpPr>
              <a:spLocks noChangeArrowheads="1"/>
            </p:cNvSpPr>
            <p:nvPr/>
          </p:nvSpPr>
          <p:spPr bwMode="auto">
            <a:xfrm>
              <a:off x="7072313" y="357188"/>
              <a:ext cx="15192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хлорофитум</a:t>
              </a:r>
            </a:p>
          </p:txBody>
        </p:sp>
        <p:sp>
          <p:nvSpPr>
            <p:cNvPr id="49" name="Прямоугольник 18"/>
            <p:cNvSpPr>
              <a:spLocks noChangeArrowheads="1"/>
            </p:cNvSpPr>
            <p:nvPr/>
          </p:nvSpPr>
          <p:spPr bwMode="auto">
            <a:xfrm>
              <a:off x="2428875" y="4357688"/>
              <a:ext cx="12033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монстера</a:t>
              </a:r>
            </a:p>
          </p:txBody>
        </p:sp>
        <p:sp>
          <p:nvSpPr>
            <p:cNvPr id="50" name="Прямоугольник 19"/>
            <p:cNvSpPr>
              <a:spLocks noChangeArrowheads="1"/>
            </p:cNvSpPr>
            <p:nvPr/>
          </p:nvSpPr>
          <p:spPr bwMode="auto">
            <a:xfrm>
              <a:off x="428625" y="5929313"/>
              <a:ext cx="17049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диффенбахия</a:t>
              </a:r>
            </a:p>
          </p:txBody>
        </p:sp>
        <p:pic>
          <p:nvPicPr>
            <p:cNvPr id="51" name="Рисунок 24" descr="14625087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500" t="5000" r="12498" b="4999"/>
            <a:stretch>
              <a:fillRect/>
            </a:stretch>
          </p:blipFill>
          <p:spPr bwMode="auto">
            <a:xfrm>
              <a:off x="7000875" y="2214563"/>
              <a:ext cx="1928813" cy="231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Прямоугольник 25"/>
            <p:cNvSpPr>
              <a:spLocks noChangeArrowheads="1"/>
            </p:cNvSpPr>
            <p:nvPr/>
          </p:nvSpPr>
          <p:spPr bwMode="auto">
            <a:xfrm>
              <a:off x="7851775" y="4071938"/>
              <a:ext cx="12922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сингониум</a:t>
              </a:r>
            </a:p>
          </p:txBody>
        </p:sp>
        <p:pic>
          <p:nvPicPr>
            <p:cNvPr id="53" name="Рисунок 26" descr="rhizomatous_begonia_000002.jp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50" y="285750"/>
              <a:ext cx="1857375" cy="166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Прямоугольник 27"/>
            <p:cNvSpPr>
              <a:spLocks noChangeArrowheads="1"/>
            </p:cNvSpPr>
            <p:nvPr/>
          </p:nvSpPr>
          <p:spPr bwMode="auto">
            <a:xfrm>
              <a:off x="1500188" y="142875"/>
              <a:ext cx="1031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бегония</a:t>
              </a:r>
            </a:p>
          </p:txBody>
        </p:sp>
        <p:pic>
          <p:nvPicPr>
            <p:cNvPr id="55" name="Рисунок 28" descr="img035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845" t="36458" r="59373" b="44792"/>
            <a:stretch>
              <a:fillRect/>
            </a:stretch>
          </p:blipFill>
          <p:spPr bwMode="auto">
            <a:xfrm>
              <a:off x="5889625" y="4000500"/>
              <a:ext cx="1611313" cy="263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Прямоугольник 29"/>
            <p:cNvSpPr>
              <a:spLocks noChangeArrowheads="1"/>
            </p:cNvSpPr>
            <p:nvPr/>
          </p:nvSpPr>
          <p:spPr bwMode="auto">
            <a:xfrm>
              <a:off x="5572125" y="6357938"/>
              <a:ext cx="10890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драцена</a:t>
              </a:r>
            </a:p>
          </p:txBody>
        </p:sp>
        <p:pic>
          <p:nvPicPr>
            <p:cNvPr id="57" name="Рисунок 30" descr="Geranium Pot.jp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72375" y="4429125"/>
              <a:ext cx="1366838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Прямоугольник 31"/>
            <p:cNvSpPr>
              <a:spLocks noChangeArrowheads="1"/>
            </p:cNvSpPr>
            <p:nvPr/>
          </p:nvSpPr>
          <p:spPr bwMode="auto">
            <a:xfrm>
              <a:off x="7429500" y="6072188"/>
              <a:ext cx="1571625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rgbClr val="000000"/>
                  </a:solidFill>
                </a:rPr>
                <a:t>герань (пеларгония)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91502126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0"/>
            <a:ext cx="713913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rgbClr val="800080"/>
              </a:buClr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</a:rPr>
              <a:t>    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</a:rPr>
              <a:t>Растения не только украшают жилище человека, но и очищают воздух в помещении.</a:t>
            </a:r>
            <a:endParaRPr lang="ru-RU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Picture 4" descr="file11_20"/>
          <p:cNvPicPr>
            <a:picLocks noChangeAspect="1" noChangeArrowheads="1"/>
          </p:cNvPicPr>
          <p:nvPr/>
        </p:nvPicPr>
        <p:blipFill>
          <a:blip r:embed="rId2" cstate="print">
            <a:lum bright="24000" contrast="24000"/>
          </a:blip>
          <a:srcRect/>
          <a:stretch>
            <a:fillRect/>
          </a:stretch>
        </p:blipFill>
        <p:spPr bwMode="auto">
          <a:xfrm>
            <a:off x="6929454" y="214290"/>
            <a:ext cx="1974582" cy="2458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43050"/>
            <a:ext cx="3735720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Картинка 57 из 5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8439" y="2670906"/>
            <a:ext cx="5495561" cy="418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76452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4680520" cy="100811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растение похоже на ёжика?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463480" y="1785926"/>
            <a:ext cx="468052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растение в народе называют «щучий хвост»?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3571876"/>
            <a:ext cx="468052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растение может цвести круглый год?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55976" y="3668069"/>
            <a:ext cx="468052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ru-RU" sz="2800" dirty="0">
              <a:latin typeface="Impact" pitchFamily="34" charset="0"/>
            </a:endParaRPr>
          </a:p>
        </p:txBody>
      </p:sp>
      <p:pic>
        <p:nvPicPr>
          <p:cNvPr id="2050" name="Picture 2" descr="C:\Users\Виталий\Desktop\Новая папка (2)\кактус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142984"/>
            <a:ext cx="2792900" cy="2161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талий\Desktop\Новая папка (2)\щучий хвост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98" t="9756" r="11716"/>
          <a:stretch/>
        </p:blipFill>
        <p:spPr bwMode="auto">
          <a:xfrm>
            <a:off x="6000760" y="2857496"/>
            <a:ext cx="2074459" cy="2473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талий\Desktop\Новая папка (2)\фиал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500570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5020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7128792" cy="3835152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условия необходимо создать, чтобы растения были здоровыми и всегда радовали нас?</a:t>
            </a:r>
          </a:p>
        </p:txBody>
      </p:sp>
    </p:spTree>
    <p:extLst>
      <p:ext uri="{BB962C8B-B14F-4D97-AF65-F5344CB8AC3E}">
        <p14:creationId xmlns="" xmlns:p14="http://schemas.microsoft.com/office/powerpoint/2010/main" val="1711059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112" y="214290"/>
            <a:ext cx="9116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Комнатным растениям необходимы: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5720" y="1000108"/>
            <a:ext cx="2667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Любовь к растениям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29058" y="1285860"/>
            <a:ext cx="3657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Учет происхождения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 rot="20555744">
            <a:off x="642910" y="3214686"/>
            <a:ext cx="3714776" cy="1000132"/>
            <a:chOff x="1584" y="2208"/>
            <a:chExt cx="2112" cy="432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584" y="2208"/>
              <a:ext cx="1008" cy="432"/>
              <a:chOff x="2640" y="3504"/>
              <a:chExt cx="1008" cy="432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640" y="3504"/>
                <a:ext cx="1008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784" y="3603"/>
                <a:ext cx="864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otype Corsiva" pitchFamily="66" charset="0"/>
                  </a:rPr>
                  <a:t>почва</a:t>
                </a:r>
              </a:p>
            </p:txBody>
          </p:sp>
        </p:grp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>
              <a:off x="2592" y="2304"/>
              <a:ext cx="110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 rot="20677679">
            <a:off x="2285984" y="3786190"/>
            <a:ext cx="2514600" cy="1752600"/>
            <a:chOff x="2112" y="2304"/>
            <a:chExt cx="1584" cy="1104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2112" y="2880"/>
              <a:ext cx="1248" cy="528"/>
              <a:chOff x="1632" y="2640"/>
              <a:chExt cx="1248" cy="528"/>
            </a:xfrm>
          </p:grpSpPr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1248" cy="5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1632" y="2688"/>
                <a:ext cx="109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otype Corsiva" pitchFamily="66" charset="0"/>
                  </a:rPr>
                  <a:t>свет/тень</a:t>
                </a:r>
              </a:p>
            </p:txBody>
          </p:sp>
        </p:grp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H="1">
              <a:off x="2976" y="2304"/>
              <a:ext cx="72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 rot="744557">
            <a:off x="5500694" y="3786190"/>
            <a:ext cx="1600200" cy="1981200"/>
            <a:chOff x="3648" y="2304"/>
            <a:chExt cx="1008" cy="1248"/>
          </a:xfrm>
        </p:grpSpPr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3648" y="3072"/>
              <a:ext cx="1008" cy="480"/>
              <a:chOff x="4272" y="3360"/>
              <a:chExt cx="1008" cy="480"/>
            </a:xfrm>
          </p:grpSpPr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4272" y="3360"/>
                <a:ext cx="1008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4464" y="3408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otype Corsiva" pitchFamily="66" charset="0"/>
                  </a:rPr>
                  <a:t>влага</a:t>
                </a:r>
              </a:p>
            </p:txBody>
          </p:sp>
        </p:grp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696" y="2304"/>
              <a:ext cx="38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 rot="1381985">
            <a:off x="5848936" y="3682442"/>
            <a:ext cx="3276600" cy="762000"/>
            <a:chOff x="3696" y="2304"/>
            <a:chExt cx="2064" cy="480"/>
          </a:xfrm>
        </p:grpSpPr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4656" y="2352"/>
              <a:ext cx="1104" cy="432"/>
              <a:chOff x="3312" y="2736"/>
              <a:chExt cx="1104" cy="432"/>
            </a:xfrm>
          </p:grpSpPr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3312" y="2736"/>
                <a:ext cx="1104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3456" y="2784"/>
                <a:ext cx="72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otype Corsiva" pitchFamily="66" charset="0"/>
                  </a:rPr>
                  <a:t>тепло</a:t>
                </a:r>
              </a:p>
            </p:txBody>
          </p:sp>
        </p:grp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3696" y="2304"/>
              <a:ext cx="105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179993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2168220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ухода за растениями</a:t>
            </a:r>
          </a:p>
        </p:txBody>
      </p:sp>
      <p:pic>
        <p:nvPicPr>
          <p:cNvPr id="3076" name="Picture 4" descr="C:\Users\Виталий\Desktop\Новая папка (2)\сово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428868"/>
            <a:ext cx="5024447" cy="4176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500211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талий\Desktop\Новая папка (2)\инструмен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80" y="333604"/>
            <a:ext cx="3650928" cy="2375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италий\Desktop\Новая папка (2)\сов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80" y="2802408"/>
            <a:ext cx="3650928" cy="3650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италий\Desktop\Новая папка (2)\уход за комн раст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20" t="1811" r="25592" b="31651"/>
          <a:stretch/>
        </p:blipFill>
        <p:spPr bwMode="auto">
          <a:xfrm>
            <a:off x="539552" y="333604"/>
            <a:ext cx="3816424" cy="6119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8799150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178</TotalTime>
  <Words>174</Words>
  <Application>Microsoft Office PowerPoint</Application>
  <PresentationFormat>Экран (4:3)</PresentationFormat>
  <Paragraphs>48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Как ухаживать за комнатными растениями?</vt:lpstr>
      <vt:lpstr>Откуда родом комнатные растения?</vt:lpstr>
      <vt:lpstr>Для чего люди их выращивают?</vt:lpstr>
      <vt:lpstr>Слайд 4</vt:lpstr>
      <vt:lpstr>Какое растение похоже на ёжика?</vt:lpstr>
      <vt:lpstr>Какие условия необходимо создать, чтобы растения были здоровыми и всегда радовали нас?</vt:lpstr>
      <vt:lpstr>Слайд 7</vt:lpstr>
      <vt:lpstr>Средства ухода за растениями</vt:lpstr>
      <vt:lpstr>Слайд 9</vt:lpstr>
      <vt:lpstr>Правила ухода за растениями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ухаживать з</dc:title>
  <dc:creator>Виталий</dc:creator>
  <cp:lastModifiedBy>Kisulya</cp:lastModifiedBy>
  <cp:revision>19</cp:revision>
  <dcterms:created xsi:type="dcterms:W3CDTF">2011-12-12T18:27:28Z</dcterms:created>
  <dcterms:modified xsi:type="dcterms:W3CDTF">2020-04-06T16:37:02Z</dcterms:modified>
</cp:coreProperties>
</file>