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61" r:id="rId2"/>
    <p:sldId id="260" r:id="rId3"/>
    <p:sldId id="283" r:id="rId4"/>
    <p:sldId id="285" r:id="rId5"/>
    <p:sldId id="306" r:id="rId6"/>
    <p:sldId id="270" r:id="rId7"/>
    <p:sldId id="286" r:id="rId8"/>
    <p:sldId id="289" r:id="rId9"/>
    <p:sldId id="290" r:id="rId10"/>
    <p:sldId id="304" r:id="rId11"/>
    <p:sldId id="291" r:id="rId12"/>
    <p:sldId id="292" r:id="rId13"/>
    <p:sldId id="293" r:id="rId14"/>
    <p:sldId id="294" r:id="rId15"/>
    <p:sldId id="295" r:id="rId16"/>
    <p:sldId id="297" r:id="rId17"/>
    <p:sldId id="300" r:id="rId18"/>
    <p:sldId id="301" r:id="rId19"/>
    <p:sldId id="302" r:id="rId20"/>
    <p:sldId id="303" r:id="rId21"/>
    <p:sldId id="299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2D2DFF"/>
    <a:srgbClr val="FFFF00"/>
    <a:srgbClr val="FFE8B9"/>
    <a:srgbClr val="FFFFCC"/>
    <a:srgbClr val="0000CC"/>
    <a:srgbClr val="0033CC"/>
    <a:srgbClr val="800080"/>
    <a:srgbClr val="CCFF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16C5A0-0E96-475B-A09B-7DCC8F1C4B48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87A2AA-149D-427C-A4AB-BE8C75B583A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971391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355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45B369A-7CEE-4F22-988B-F889E1ECEF4D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529ACAB-40F2-4CBB-AB65-F8152B3DD934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ru-RU"/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Технологию работы смотри в поле заметок предыдущего слайда.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BC200B1-6CF1-41D8-AB62-93906EA58350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ru-RU"/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Технологию работы смотри в поле заметок предыдущего слайда.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BC200B1-6CF1-41D8-AB62-93906EA58350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ru-RU"/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Технологию работы смотри в поле заметок предыдущего слайда.</a:t>
            </a:r>
          </a:p>
        </p:txBody>
      </p:sp>
    </p:spTree>
    <p:extLst>
      <p:ext uri="{BB962C8B-B14F-4D97-AF65-F5344CB8AC3E}">
        <p14:creationId xmlns:p14="http://schemas.microsoft.com/office/powerpoint/2010/main" xmlns="" val="22283091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AA1BA41-4BC3-44BE-AF2B-65AB3CE9A228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ru-RU"/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Технологию работы смотри в поле заметок предыдущего слайда.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505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145ADDF-017F-4C52-8739-0EFF5021D2EA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F7C6995-CBD5-482F-92BD-1D52D80D3D49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ru-RU"/>
          </a:p>
        </p:txBody>
      </p:sp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Технологию работы смотри в поле заметок предыдущего слайда.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915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55D2111-9B97-424B-B72E-4207ED5AD57B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69543F-9431-45AB-8848-48BE6D98C3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B20563-7A71-4A51-9152-87BBB1F660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5125C3-C7A5-46A2-B9CD-E5EABCF7F3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20F3DA-AE8E-443E-BA27-A2521321E1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F66C1D-52BD-4677-8FAB-986024BFB4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DFB9DA-854A-4C9D-9DE5-9C106DB78A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B050A2-A900-458E-BB3A-E884FDB0FA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01993E-D46B-4BD0-A4FE-381BC037AC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CC7E5B-C299-4ACA-B265-2A74FBB4B4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27A289-BF62-44D2-8CE0-7E30E26C78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CE0AD2-F797-44FF-B78C-D7C81302D9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E9FFE9"/>
            </a:gs>
            <a:gs pos="50000">
              <a:srgbClr val="CCFFCC"/>
            </a:gs>
            <a:gs pos="100000">
              <a:srgbClr val="E9FFE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2296FEC2-E987-4343-893E-79182CAA13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1258888" y="765175"/>
            <a:ext cx="6670675" cy="2170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5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Тема </a:t>
            </a:r>
            <a:r>
              <a:rPr lang="ru-RU" sz="5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:</a:t>
            </a:r>
            <a:endParaRPr lang="ru-RU" sz="54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>
              <a:spcBef>
                <a:spcPct val="50000"/>
              </a:spcBef>
              <a:defRPr/>
            </a:pPr>
            <a:r>
              <a:rPr lang="ru-RU" sz="54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«Окружность»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123728" y="377825"/>
            <a:ext cx="4453738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Сделай раствор циркуля 4 см. С центром в отмеченной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точке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 начерти окружность. Отметь на окружности 4 точки. Обозначь их буквами. Каждую точку соедини отрезком с центром окружности. С помощью циркуля сравни длины всех начерченных отрезков.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28625" y="5186363"/>
            <a:ext cx="8175625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6872" name="Picture 4" descr="http://img1.liveinternet.ru/images/attach/c/3/77/864/77864371_7159fae7396b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206625"/>
            <a:ext cx="2232025" cy="280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90837" y="4725144"/>
            <a:ext cx="2833291" cy="1440159"/>
          </a:xfrm>
          <a:prstGeom prst="rect">
            <a:avLst/>
          </a:prstGeom>
        </p:spPr>
      </p:pic>
      <p:sp>
        <p:nvSpPr>
          <p:cNvPr id="3" name="Кольцо 2"/>
          <p:cNvSpPr/>
          <p:nvPr/>
        </p:nvSpPr>
        <p:spPr>
          <a:xfrm>
            <a:off x="6588224" y="2060848"/>
            <a:ext cx="2160240" cy="2160240"/>
          </a:xfrm>
          <a:prstGeom prst="donut">
            <a:avLst>
              <a:gd name="adj" fmla="val 4795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r>
              <a:rPr lang="ru-RU" dirty="0">
                <a:solidFill>
                  <a:schemeClr val="tx1"/>
                </a:solidFill>
              </a:rPr>
              <a:t>А</a:t>
            </a:r>
          </a:p>
        </p:txBody>
      </p:sp>
      <p:sp>
        <p:nvSpPr>
          <p:cNvPr id="5" name="Блок-схема: узел 4"/>
          <p:cNvSpPr/>
          <p:nvPr/>
        </p:nvSpPr>
        <p:spPr>
          <a:xfrm>
            <a:off x="6948264" y="3933056"/>
            <a:ext cx="72009" cy="72008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узел 5"/>
          <p:cNvSpPr/>
          <p:nvPr/>
        </p:nvSpPr>
        <p:spPr>
          <a:xfrm flipV="1">
            <a:off x="8532143" y="2564903"/>
            <a:ext cx="72107" cy="72009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узел 6"/>
          <p:cNvSpPr/>
          <p:nvPr/>
        </p:nvSpPr>
        <p:spPr>
          <a:xfrm>
            <a:off x="6732240" y="2564903"/>
            <a:ext cx="45719" cy="45719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узел 7"/>
          <p:cNvSpPr/>
          <p:nvPr/>
        </p:nvSpPr>
        <p:spPr>
          <a:xfrm>
            <a:off x="7668344" y="2060848"/>
            <a:ext cx="72008" cy="45719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2" name="Прямая соединительная линия 11"/>
          <p:cNvCxnSpPr>
            <a:stCxn id="8" idx="1"/>
          </p:cNvCxnSpPr>
          <p:nvPr/>
        </p:nvCxnSpPr>
        <p:spPr>
          <a:xfrm flipH="1">
            <a:off x="7668344" y="2067543"/>
            <a:ext cx="10545" cy="1073425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>
            <a:stCxn id="7" idx="3"/>
          </p:cNvCxnSpPr>
          <p:nvPr/>
        </p:nvCxnSpPr>
        <p:spPr>
          <a:xfrm>
            <a:off x="6738935" y="2603927"/>
            <a:ext cx="929409" cy="465033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>
            <a:stCxn id="6" idx="7"/>
          </p:cNvCxnSpPr>
          <p:nvPr/>
        </p:nvCxnSpPr>
        <p:spPr>
          <a:xfrm flipH="1">
            <a:off x="7668344" y="2626367"/>
            <a:ext cx="925346" cy="51460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>
            <a:endCxn id="5" idx="7"/>
          </p:cNvCxnSpPr>
          <p:nvPr/>
        </p:nvCxnSpPr>
        <p:spPr>
          <a:xfrm flipH="1">
            <a:off x="7009728" y="3140968"/>
            <a:ext cx="658616" cy="802633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430901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11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Oval 4"/>
          <p:cNvSpPr>
            <a:spLocks noChangeArrowheads="1"/>
          </p:cNvSpPr>
          <p:nvPr/>
        </p:nvSpPr>
        <p:spPr bwMode="auto">
          <a:xfrm>
            <a:off x="2447925" y="692150"/>
            <a:ext cx="4103688" cy="4103688"/>
          </a:xfrm>
          <a:prstGeom prst="ellipse">
            <a:avLst/>
          </a:prstGeom>
          <a:ln w="76200"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898525" y="4795838"/>
            <a:ext cx="3860800" cy="10779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АО</a:t>
            </a:r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- радиус окружности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538663" y="2674938"/>
            <a:ext cx="441325" cy="4619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  <a:latin typeface="+mn-lt"/>
                <a:cs typeface="Arial" pitchFamily="34" charset="0"/>
              </a:rPr>
              <a:t>О</a:t>
            </a: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 rot="16200000" flipH="1">
            <a:off x="3127375" y="1358900"/>
            <a:ext cx="1528763" cy="1103313"/>
          </a:xfrm>
          <a:prstGeom prst="line">
            <a:avLst/>
          </a:prstGeom>
          <a:ln w="762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681288" y="723900"/>
            <a:ext cx="412750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  <a:latin typeface="+mn-lt"/>
                <a:cs typeface="Arial" pitchFamily="34" charset="0"/>
              </a:rPr>
              <a:t>А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016500" y="4814888"/>
            <a:ext cx="3071813" cy="10763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ОВ </a:t>
            </a:r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радиус окружности</a:t>
            </a:r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 flipV="1">
            <a:off x="4576763" y="1293813"/>
            <a:ext cx="1246187" cy="1354137"/>
          </a:xfrm>
          <a:prstGeom prst="line">
            <a:avLst/>
          </a:prstGeom>
          <a:ln w="762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pSp>
        <p:nvGrpSpPr>
          <p:cNvPr id="13" name="Овал 12"/>
          <p:cNvGrpSpPr>
            <a:grpSpLocks/>
          </p:cNvGrpSpPr>
          <p:nvPr/>
        </p:nvGrpSpPr>
        <p:grpSpPr bwMode="auto">
          <a:xfrm>
            <a:off x="4327525" y="2566988"/>
            <a:ext cx="341313" cy="334962"/>
            <a:chOff x="2726" y="1617"/>
            <a:chExt cx="215" cy="211"/>
          </a:xfrm>
        </p:grpSpPr>
        <p:pic>
          <p:nvPicPr>
            <p:cNvPr id="40968" name="Овал 12"/>
            <p:cNvPicPr>
              <a:picLocks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726" y="1617"/>
              <a:ext cx="215" cy="211"/>
            </a:xfrm>
            <a:prstGeom prst="rect">
              <a:avLst/>
            </a:prstGeom>
            <a:noFill/>
          </p:spPr>
        </p:pic>
        <p:sp>
          <p:nvSpPr>
            <p:cNvPr id="40969" name="Text Box 9"/>
            <p:cNvSpPr txBox="1">
              <a:spLocks noChangeArrowheads="1"/>
            </p:cNvSpPr>
            <p:nvPr/>
          </p:nvSpPr>
          <p:spPr bwMode="auto">
            <a:xfrm>
              <a:off x="2787" y="1668"/>
              <a:ext cx="96" cy="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ru-RU">
                <a:solidFill>
                  <a:srgbClr val="FFFFFF"/>
                </a:solidFill>
                <a:latin typeface="Century Schoolbook"/>
              </a:endParaRPr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6051550" y="823913"/>
            <a:ext cx="500063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  <a:latin typeface="+mn-lt"/>
                <a:cs typeface="Arial" pitchFamily="34" charset="0"/>
              </a:rPr>
              <a:t>В</a:t>
            </a:r>
          </a:p>
        </p:txBody>
      </p:sp>
      <p:grpSp>
        <p:nvGrpSpPr>
          <p:cNvPr id="32" name="Овал 31"/>
          <p:cNvGrpSpPr>
            <a:grpSpLocks/>
          </p:cNvGrpSpPr>
          <p:nvPr/>
        </p:nvGrpSpPr>
        <p:grpSpPr bwMode="auto">
          <a:xfrm>
            <a:off x="3163888" y="944563"/>
            <a:ext cx="347662" cy="334962"/>
            <a:chOff x="1993" y="595"/>
            <a:chExt cx="219" cy="211"/>
          </a:xfrm>
        </p:grpSpPr>
        <p:pic>
          <p:nvPicPr>
            <p:cNvPr id="40972" name="Овал 31"/>
            <p:cNvPicPr>
              <a:picLocks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993" y="595"/>
              <a:ext cx="219" cy="211"/>
            </a:xfrm>
            <a:prstGeom prst="rect">
              <a:avLst/>
            </a:prstGeom>
            <a:noFill/>
          </p:spPr>
        </p:pic>
        <p:sp>
          <p:nvSpPr>
            <p:cNvPr id="40973" name="Text Box 13"/>
            <p:cNvSpPr txBox="1">
              <a:spLocks noChangeArrowheads="1"/>
            </p:cNvSpPr>
            <p:nvPr/>
          </p:nvSpPr>
          <p:spPr bwMode="auto">
            <a:xfrm>
              <a:off x="2057" y="646"/>
              <a:ext cx="95" cy="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ru-RU">
                <a:solidFill>
                  <a:srgbClr val="FFFFFF"/>
                </a:solidFill>
                <a:latin typeface="Century Schoolbook"/>
              </a:endParaRPr>
            </a:p>
          </p:txBody>
        </p:sp>
      </p:grpSp>
      <p:grpSp>
        <p:nvGrpSpPr>
          <p:cNvPr id="33" name="Овал 32"/>
          <p:cNvGrpSpPr>
            <a:grpSpLocks/>
          </p:cNvGrpSpPr>
          <p:nvPr/>
        </p:nvGrpSpPr>
        <p:grpSpPr bwMode="auto">
          <a:xfrm>
            <a:off x="5730875" y="1073150"/>
            <a:ext cx="341313" cy="334963"/>
            <a:chOff x="3610" y="676"/>
            <a:chExt cx="215" cy="211"/>
          </a:xfrm>
        </p:grpSpPr>
        <p:pic>
          <p:nvPicPr>
            <p:cNvPr id="40975" name="Овал 32"/>
            <p:cNvPicPr>
              <a:picLocks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610" y="676"/>
              <a:ext cx="215" cy="211"/>
            </a:xfrm>
            <a:prstGeom prst="rect">
              <a:avLst/>
            </a:prstGeom>
            <a:noFill/>
          </p:spPr>
        </p:pic>
        <p:sp>
          <p:nvSpPr>
            <p:cNvPr id="40976" name="Text Box 16"/>
            <p:cNvSpPr txBox="1">
              <a:spLocks noChangeArrowheads="1"/>
            </p:cNvSpPr>
            <p:nvPr/>
          </p:nvSpPr>
          <p:spPr bwMode="auto">
            <a:xfrm>
              <a:off x="3672" y="727"/>
              <a:ext cx="95" cy="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ru-RU">
                <a:solidFill>
                  <a:srgbClr val="FFFFFF"/>
                </a:solidFill>
                <a:latin typeface="Century Schoolbook"/>
              </a:endParaRPr>
            </a:p>
          </p:txBody>
        </p:sp>
      </p:grpSp>
      <p:pic>
        <p:nvPicPr>
          <p:cNvPr id="40978" name="Picture 4" descr="http://img1.liveinternet.ru/images/attach/c/3/77/864/77864371_7159fae7396b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7188" y="3136900"/>
            <a:ext cx="1602673" cy="2018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233880" y="6061075"/>
            <a:ext cx="660956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Радиусы одной окружности равны</a:t>
            </a:r>
          </a:p>
        </p:txBody>
      </p:sp>
    </p:spTree>
    <p:extLst>
      <p:ext uri="{BB962C8B-B14F-4D97-AF65-F5344CB8AC3E}">
        <p14:creationId xmlns:p14="http://schemas.microsoft.com/office/powerpoint/2010/main" xmlns="" val="2241818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5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build="p"/>
      <p:bldP spid="27" grpId="0" build="p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0873" y="476672"/>
            <a:ext cx="4729163" cy="4724400"/>
          </a:xfrm>
          <a:prstGeom prst="rect">
            <a:avLst/>
          </a:prstGeom>
          <a:noFill/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0975" y="908720"/>
            <a:ext cx="4778375" cy="3582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806244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type="body" sz="half" idx="2"/>
          </p:nvPr>
        </p:nvSpPr>
        <p:spPr>
          <a:xfrm>
            <a:off x="-16931" y="3394542"/>
            <a:ext cx="6286500" cy="2735262"/>
          </a:xfrm>
        </p:spPr>
        <p:txBody>
          <a:bodyPr>
            <a:normAutofit fontScale="77500" lnSpcReduction="20000"/>
          </a:bodyPr>
          <a:lstStyle/>
          <a:p>
            <a:pPr algn="ctr" fontAlgn="auto">
              <a:defRPr/>
            </a:pPr>
            <a:endParaRPr lang="ru-RU" dirty="0" smtClean="0">
              <a:latin typeface="Calibri" pitchFamily="34" charset="0"/>
            </a:endParaRPr>
          </a:p>
          <a:p>
            <a:pPr algn="ctr" fontAlgn="auto">
              <a:buFont typeface="Wingdings" pitchFamily="2" charset="2"/>
              <a:buNone/>
              <a:defRPr/>
            </a:pPr>
            <a:r>
              <a:rPr lang="ru-RU" sz="35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Для чего же мы вспомнили про колесо? </a:t>
            </a:r>
          </a:p>
          <a:p>
            <a:pPr algn="ctr" fontAlgn="auto">
              <a:buFont typeface="Wingdings" pitchFamily="2" charset="2"/>
              <a:buNone/>
              <a:defRPr/>
            </a:pPr>
            <a:endParaRPr lang="ru-RU" sz="20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buFont typeface="Wingdings" pitchFamily="2" charset="2"/>
              <a:buNone/>
              <a:defRPr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В древности термина </a:t>
            </a: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радиус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не было. Его ввел в XVII веке французский математик  Франсуа Виет. </a:t>
            </a:r>
          </a:p>
          <a:p>
            <a:pPr algn="ctr" fontAlgn="auto">
              <a:buFont typeface="Wingdings" pitchFamily="2" charset="2"/>
              <a:buNone/>
              <a:defRPr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В переводе с латинского радиус  означает </a:t>
            </a: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«спица колеса».</a:t>
            </a:r>
            <a:endParaRPr lang="ru-RU" sz="3500" dirty="0" smtClean="0">
              <a:latin typeface="Times New Roman" pitchFamily="18" charset="0"/>
              <a:cs typeface="Times New Roman" pitchFamily="18" charset="0"/>
            </a:endParaRPr>
          </a:p>
          <a:p>
            <a:pPr fontAlgn="auto">
              <a:defRPr/>
            </a:pPr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25116" y="366432"/>
            <a:ext cx="6286500" cy="19288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Колесо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одно из великих изобретений, которое было сделано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IV тысячелетии до н.э.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Древнем Востоке.  </a:t>
            </a:r>
          </a:p>
        </p:txBody>
      </p:sp>
      <p:pic>
        <p:nvPicPr>
          <p:cNvPr id="5" name="Picture 8" descr="C:\Documents and Settings\Администратор\Рабочий стол\382px-Francois_Viet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5363" y="548680"/>
            <a:ext cx="2895600" cy="4968211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6357938" y="4500563"/>
            <a:ext cx="23125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Франсуа Виет</a:t>
            </a:r>
            <a:endParaRPr lang="ru-RU" sz="2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5539235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  <p:bldP spid="7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Oval 4"/>
          <p:cNvSpPr>
            <a:spLocks noChangeArrowheads="1"/>
          </p:cNvSpPr>
          <p:nvPr/>
        </p:nvSpPr>
        <p:spPr bwMode="auto">
          <a:xfrm>
            <a:off x="2341563" y="620713"/>
            <a:ext cx="4103687" cy="4103687"/>
          </a:xfrm>
          <a:prstGeom prst="ellipse">
            <a:avLst/>
          </a:prstGeom>
          <a:ln w="76200"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608013" y="4987925"/>
            <a:ext cx="3908425" cy="10779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АО - радиус окружности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930650" y="2773363"/>
            <a:ext cx="441325" cy="4619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  <a:latin typeface="+mn-lt"/>
                <a:cs typeface="Arial" pitchFamily="34" charset="0"/>
              </a:rPr>
              <a:t>О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616200" y="633413"/>
            <a:ext cx="412750" cy="4619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  <a:latin typeface="+mn-lt"/>
                <a:cs typeface="Arial" pitchFamily="34" charset="0"/>
              </a:rPr>
              <a:t>А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859338" y="4983163"/>
            <a:ext cx="3289300" cy="10763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АВ - диаметр окружности</a:t>
            </a:r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>
            <a:off x="3132138" y="1052513"/>
            <a:ext cx="2593975" cy="3240087"/>
          </a:xfrm>
          <a:prstGeom prst="line">
            <a:avLst/>
          </a:prstGeom>
          <a:ln w="762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pSp>
        <p:nvGrpSpPr>
          <p:cNvPr id="13" name="Овал 12"/>
          <p:cNvGrpSpPr>
            <a:grpSpLocks/>
          </p:cNvGrpSpPr>
          <p:nvPr/>
        </p:nvGrpSpPr>
        <p:grpSpPr bwMode="auto">
          <a:xfrm>
            <a:off x="4237038" y="2524125"/>
            <a:ext cx="341312" cy="334963"/>
            <a:chOff x="2669" y="1590"/>
            <a:chExt cx="215" cy="211"/>
          </a:xfrm>
        </p:grpSpPr>
        <p:pic>
          <p:nvPicPr>
            <p:cNvPr id="46087" name="Овал 12"/>
            <p:cNvPicPr>
              <a:picLocks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669" y="1590"/>
              <a:ext cx="215" cy="211"/>
            </a:xfrm>
            <a:prstGeom prst="rect">
              <a:avLst/>
            </a:prstGeom>
            <a:noFill/>
          </p:spPr>
        </p:pic>
        <p:sp>
          <p:nvSpPr>
            <p:cNvPr id="46088" name="Text Box 8"/>
            <p:cNvSpPr txBox="1">
              <a:spLocks noChangeArrowheads="1"/>
            </p:cNvSpPr>
            <p:nvPr/>
          </p:nvSpPr>
          <p:spPr bwMode="auto">
            <a:xfrm>
              <a:off x="2729" y="1639"/>
              <a:ext cx="96" cy="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ru-RU">
                <a:solidFill>
                  <a:srgbClr val="FFFFFF"/>
                </a:solidFill>
                <a:latin typeface="Century Schoolbook"/>
              </a:endParaRPr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5829300" y="4151313"/>
            <a:ext cx="419100" cy="4619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  <a:latin typeface="+mn-lt"/>
                <a:cs typeface="Arial" pitchFamily="34" charset="0"/>
              </a:rPr>
              <a:t>В</a:t>
            </a:r>
          </a:p>
        </p:txBody>
      </p:sp>
      <p:pic>
        <p:nvPicPr>
          <p:cNvPr id="46091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40050" y="885825"/>
            <a:ext cx="347663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92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51488" y="4125913"/>
            <a:ext cx="347662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290796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3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 animBg="1"/>
      <p:bldP spid="10" grpId="0" build="p"/>
      <p:bldP spid="14" grpId="0" build="p"/>
      <p:bldP spid="18" grpId="0" build="p"/>
      <p:bldP spid="19" grpId="0" build="p"/>
      <p:bldP spid="27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224631" y="476672"/>
            <a:ext cx="82550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ДИАМЕТР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(от греч.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поперечник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) - отрезок, соединяющий  две точки окружности и проходящий через центр. </a:t>
            </a:r>
          </a:p>
        </p:txBody>
      </p:sp>
      <p:pic>
        <p:nvPicPr>
          <p:cNvPr id="17" name="Прямоугольник 16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5442100"/>
            <a:ext cx="7022163" cy="1114425"/>
          </a:xfrm>
          <a:prstGeom prst="rect">
            <a:avLst/>
          </a:prstGeom>
          <a:noFill/>
        </p:spPr>
      </p:pic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356393" y="2359640"/>
            <a:ext cx="399573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dirty="0">
                <a:latin typeface="Calibr"/>
              </a:rPr>
              <a:t>Посмотрите на рисунок и сравните длину радиуса с длиной диаметра</a:t>
            </a:r>
            <a:r>
              <a:rPr lang="ru-RU" sz="2400" dirty="0">
                <a:latin typeface="Century Schoolbook"/>
              </a:rPr>
              <a:t>. </a:t>
            </a:r>
          </a:p>
        </p:txBody>
      </p:sp>
      <p:sp>
        <p:nvSpPr>
          <p:cNvPr id="24" name="Oval 4"/>
          <p:cNvSpPr>
            <a:spLocks noChangeArrowheads="1"/>
          </p:cNvSpPr>
          <p:nvPr/>
        </p:nvSpPr>
        <p:spPr bwMode="auto">
          <a:xfrm>
            <a:off x="5580063" y="3430588"/>
            <a:ext cx="2000250" cy="1928812"/>
          </a:xfrm>
          <a:prstGeom prst="ellipse">
            <a:avLst/>
          </a:prstGeom>
          <a:ln w="76200"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32" name="Прямая соединительная линия 31"/>
          <p:cNvCxnSpPr/>
          <p:nvPr/>
        </p:nvCxnSpPr>
        <p:spPr>
          <a:xfrm>
            <a:off x="5873750" y="3668713"/>
            <a:ext cx="1438275" cy="1438275"/>
          </a:xfrm>
          <a:prstGeom prst="line">
            <a:avLst/>
          </a:prstGeom>
          <a:ln w="762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5468938" y="3328988"/>
            <a:ext cx="222250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  <a:latin typeface="+mn-lt"/>
                <a:cs typeface="Arial" pitchFamily="34" charset="0"/>
              </a:rPr>
              <a:t>А</a:t>
            </a:r>
          </a:p>
        </p:txBody>
      </p:sp>
      <p:grpSp>
        <p:nvGrpSpPr>
          <p:cNvPr id="35" name="Овал 34"/>
          <p:cNvGrpSpPr>
            <a:grpSpLocks/>
          </p:cNvGrpSpPr>
          <p:nvPr/>
        </p:nvGrpSpPr>
        <p:grpSpPr bwMode="auto">
          <a:xfrm>
            <a:off x="7143750" y="4968875"/>
            <a:ext cx="244475" cy="236538"/>
            <a:chOff x="4500" y="3130"/>
            <a:chExt cx="154" cy="149"/>
          </a:xfrm>
        </p:grpSpPr>
        <p:pic>
          <p:nvPicPr>
            <p:cNvPr id="48135" name="Овал 34"/>
            <p:cNvPicPr>
              <a:picLocks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500" y="3130"/>
              <a:ext cx="154" cy="149"/>
            </a:xfrm>
            <a:prstGeom prst="rect">
              <a:avLst/>
            </a:prstGeom>
            <a:noFill/>
          </p:spPr>
        </p:pic>
        <p:sp>
          <p:nvSpPr>
            <p:cNvPr id="48136" name="Text Box 8"/>
            <p:cNvSpPr txBox="1">
              <a:spLocks noChangeArrowheads="1"/>
            </p:cNvSpPr>
            <p:nvPr/>
          </p:nvSpPr>
          <p:spPr bwMode="auto">
            <a:xfrm>
              <a:off x="4554" y="3170"/>
              <a:ext cx="52" cy="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ru-RU">
                <a:solidFill>
                  <a:srgbClr val="FFFFFF"/>
                </a:solidFill>
                <a:latin typeface="Century Schoolbook"/>
              </a:endParaRPr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7380288" y="4813300"/>
            <a:ext cx="222250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  <a:latin typeface="+mn-lt"/>
                <a:cs typeface="Arial" pitchFamily="34" charset="0"/>
              </a:rPr>
              <a:t>В</a:t>
            </a:r>
          </a:p>
        </p:txBody>
      </p:sp>
      <p:pic>
        <p:nvPicPr>
          <p:cNvPr id="48139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56363" y="4271963"/>
            <a:ext cx="24923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40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48338" y="3582988"/>
            <a:ext cx="24923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41" name="TextBox 19"/>
          <p:cNvSpPr txBox="1">
            <a:spLocks noChangeArrowheads="1"/>
          </p:cNvSpPr>
          <p:nvPr/>
        </p:nvSpPr>
        <p:spPr bwMode="auto">
          <a:xfrm>
            <a:off x="6580188" y="4016375"/>
            <a:ext cx="4286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i="1">
                <a:solidFill>
                  <a:srgbClr val="C00000"/>
                </a:solidFill>
                <a:latin typeface="Century Schoolbook"/>
              </a:rPr>
              <a:t>О</a:t>
            </a:r>
          </a:p>
        </p:txBody>
      </p:sp>
      <p:sp>
        <p:nvSpPr>
          <p:cNvPr id="21" name="Стрелка вправо 20"/>
          <p:cNvSpPr/>
          <p:nvPr/>
        </p:nvSpPr>
        <p:spPr>
          <a:xfrm>
            <a:off x="4211638" y="4248150"/>
            <a:ext cx="1257300" cy="565150"/>
          </a:xfrm>
          <a:prstGeom prst="rightArrow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0548868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8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331640" y="908720"/>
            <a:ext cx="5151437" cy="192405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tx1"/>
                </a:solidFill>
              </a:rPr>
              <a:t>Вопрос 1. Я считаю, что </a:t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>круг, окружность – это одно и тоже.</a:t>
            </a:r>
            <a:endParaRPr lang="ru-RU" sz="3200" dirty="0">
              <a:solidFill>
                <a:schemeClr val="tx1"/>
              </a:solidFill>
            </a:endParaRPr>
          </a:p>
        </p:txBody>
      </p:sp>
      <p:pic>
        <p:nvPicPr>
          <p:cNvPr id="53251" name="Picture 2" descr="&amp;Kcy;&amp;acy;&amp;rcy;&amp;tcy;&amp;icy;&amp;ncy;&amp;kcy;&amp;acy; 16 &amp;icy;&amp;zcy; 2112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3284984"/>
            <a:ext cx="2000893" cy="2516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3337352" y="175574"/>
            <a:ext cx="276774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Проверь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себя 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60197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195736" y="1124744"/>
            <a:ext cx="5367337" cy="1503040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Вопрос  2. 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Мне кажется, что шар можно считать объёмным изображением круга.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4275" name="Picture 2" descr="&amp;Kcy;&amp;acy;&amp;rcy;&amp;tcy;&amp;icy;&amp;ncy;&amp;kcy;&amp;acy; 17 &amp;icy;&amp;zcy; 2112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6892" y="2984524"/>
            <a:ext cx="2128663" cy="284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3337352" y="175574"/>
            <a:ext cx="276774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Проверь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себя 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47932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547664" y="908720"/>
            <a:ext cx="5360988" cy="1242368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Вопрос 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 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считаю, что окружность – это замкнутая линия.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5299" name="Picture 2" descr="&amp;Kcy;&amp;acy;&amp;rcy;&amp;tcy;&amp;icy;&amp;ncy;&amp;kcy;&amp;acy; 19 &amp;icy;&amp;zcy; 2112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2420888"/>
            <a:ext cx="2448570" cy="2448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3337352" y="175574"/>
            <a:ext cx="276774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Проверь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себя 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85972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475656" y="981075"/>
            <a:ext cx="5510212" cy="1995488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Вопрос 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считаю, что расстояние от центра до любой точки окружности называется…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6323" name="Picture 2" descr="&amp;Kcy;&amp;acy;&amp;rcy;&amp;tcy;&amp;icy;&amp;ncy;&amp;kcy;&amp;acy; 15 &amp;icy;&amp;zcy; 2112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71564" y="3212976"/>
            <a:ext cx="2232992" cy="2231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3769118" y="260648"/>
            <a:ext cx="276774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Проверь себя </a:t>
            </a:r>
          </a:p>
        </p:txBody>
      </p:sp>
    </p:spTree>
    <p:extLst>
      <p:ext uri="{BB962C8B-B14F-4D97-AF65-F5344CB8AC3E}">
        <p14:creationId xmlns:p14="http://schemas.microsoft.com/office/powerpoint/2010/main" xmlns="" val="1260132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395288" y="260350"/>
            <a:ext cx="8429625" cy="328612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ru-RU" sz="4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У круга есть одна подруга,</a:t>
            </a:r>
          </a:p>
          <a:p>
            <a:pPr>
              <a:defRPr/>
            </a:pPr>
            <a:r>
              <a:rPr lang="ru-RU" sz="4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Знакома всем её наружность!</a:t>
            </a:r>
          </a:p>
          <a:p>
            <a:pPr>
              <a:defRPr/>
            </a:pPr>
            <a:r>
              <a:rPr lang="ru-RU" sz="4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Она идёт по краю круга</a:t>
            </a:r>
          </a:p>
          <a:p>
            <a:pPr>
              <a:defRPr/>
            </a:pPr>
            <a:r>
              <a:rPr lang="ru-RU" sz="4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И называется окружность.</a:t>
            </a:r>
            <a:endParaRPr lang="ru-RU" sz="4800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597000" y="1124744"/>
            <a:ext cx="5583237" cy="2106463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Вопрос 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 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считаю, что расстояние от центра до любой точки окружности всегда одинаково.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7347" name="Picture 2" descr="&amp;Kcy;&amp;acy;&amp;rcy;&amp;tcy;&amp;icy;&amp;ncy;&amp;kcy;&amp;acy; 23 &amp;icy;&amp;zcy; 2112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3645024"/>
            <a:ext cx="2225526" cy="2225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3131840" y="265802"/>
            <a:ext cx="276774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Проверь себя </a:t>
            </a:r>
          </a:p>
        </p:txBody>
      </p:sp>
    </p:spTree>
    <p:extLst>
      <p:ext uri="{BB962C8B-B14F-4D97-AF65-F5344CB8AC3E}">
        <p14:creationId xmlns:p14="http://schemas.microsoft.com/office/powerpoint/2010/main" xmlns="" val="2186651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251520" y="2897179"/>
            <a:ext cx="16192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B050"/>
                </a:solidFill>
                <a:latin typeface="Century Schoolbook"/>
              </a:rPr>
              <a:t>1. НЕТ</a:t>
            </a:r>
            <a:endParaRPr lang="ru-RU" sz="3200" dirty="0">
              <a:latin typeface="Century Schoolbook"/>
            </a:endParaRPr>
          </a:p>
        </p:txBody>
      </p:sp>
      <p:pic>
        <p:nvPicPr>
          <p:cNvPr id="5325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0435" y="980728"/>
            <a:ext cx="2096826" cy="2772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972140" y="188640"/>
            <a:ext cx="25628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Проверь себя: 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36733" y="3848687"/>
            <a:ext cx="131318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B050"/>
                </a:solidFill>
                <a:latin typeface="Century Schoolbook"/>
              </a:rPr>
              <a:t>2. ДА</a:t>
            </a:r>
            <a:endParaRPr lang="ru-RU" sz="3200" dirty="0">
              <a:latin typeface="Century Schoolbook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202058" y="3873512"/>
            <a:ext cx="25923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B050"/>
                </a:solidFill>
                <a:latin typeface="Century Schoolbook"/>
              </a:rPr>
              <a:t>4. РАДИУС</a:t>
            </a:r>
            <a:endParaRPr lang="ru-RU" sz="3200" dirty="0">
              <a:latin typeface="Century Schoolbook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462259" y="4141074"/>
            <a:ext cx="131318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B050"/>
                </a:solidFill>
                <a:latin typeface="Century Schoolbook"/>
              </a:rPr>
              <a:t>3. ДА</a:t>
            </a:r>
            <a:endParaRPr lang="ru-RU" sz="3200" dirty="0">
              <a:latin typeface="Century Schoolbook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174175" y="2852936"/>
            <a:ext cx="131318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B050"/>
                </a:solidFill>
                <a:latin typeface="Century Schoolbook"/>
              </a:rPr>
              <a:t>5. ДА</a:t>
            </a:r>
            <a:endParaRPr lang="ru-RU" sz="3200" dirty="0">
              <a:latin typeface="Century Schoolbook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60197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4" grpId="0"/>
      <p:bldP spid="7" grpId="0"/>
      <p:bldP spid="1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8601"/>
            <a:ext cx="7467600" cy="11430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b="1" dirty="0" err="1" smtClean="0">
                <a:solidFill>
                  <a:srgbClr val="0000FF"/>
                </a:solidFill>
                <a:latin typeface="Times New Roman" pitchFamily="18" charset="0"/>
              </a:rPr>
              <a:t>Ц</a:t>
            </a:r>
            <a:r>
              <a:rPr lang="ru-RU" sz="4000" b="1" u="sng" dirty="0" err="1" smtClean="0">
                <a:solidFill>
                  <a:srgbClr val="FF3300"/>
                </a:solidFill>
                <a:latin typeface="Times New Roman" pitchFamily="18" charset="0"/>
              </a:rPr>
              <a:t>и</a:t>
            </a:r>
            <a:r>
              <a:rPr lang="en-US" sz="4000" b="1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́</a:t>
            </a:r>
            <a:r>
              <a:rPr lang="ru-RU" sz="4000" b="1" dirty="0" err="1" smtClean="0">
                <a:solidFill>
                  <a:srgbClr val="0000FF"/>
                </a:solidFill>
                <a:latin typeface="Times New Roman" pitchFamily="18" charset="0"/>
              </a:rPr>
              <a:t>ркуль</a:t>
            </a:r>
            <a:endParaRPr lang="ru-RU" sz="4000" dirty="0"/>
          </a:p>
        </p:txBody>
      </p:sp>
      <p:pic>
        <p:nvPicPr>
          <p:cNvPr id="21506" name="Picture 2" descr="3de5b06d8be1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131840" y="1340768"/>
            <a:ext cx="3385319" cy="3844064"/>
          </a:xfrm>
        </p:spPr>
      </p:pic>
      <p:sp>
        <p:nvSpPr>
          <p:cNvPr id="21507" name="Содержимое 5"/>
          <p:cNvSpPr>
            <a:spLocks noGrp="1"/>
          </p:cNvSpPr>
          <p:nvPr>
            <p:ph sz="quarter" idx="2"/>
          </p:nvPr>
        </p:nvSpPr>
        <p:spPr>
          <a:xfrm>
            <a:off x="1187450" y="5516563"/>
            <a:ext cx="7021513" cy="1138237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3200" b="1" smtClean="0">
                <a:solidFill>
                  <a:srgbClr val="0000FF"/>
                </a:solidFill>
                <a:latin typeface="Times New Roman" pitchFamily="18" charset="0"/>
              </a:rPr>
              <a:t>Циркуль, цирк (от латинского слова «циркулюс» - круг)</a:t>
            </a:r>
            <a:endParaRPr lang="ru-RU" sz="3200" smtClean="0"/>
          </a:p>
        </p:txBody>
      </p:sp>
    </p:spTree>
    <p:extLst>
      <p:ext uri="{BB962C8B-B14F-4D97-AF65-F5344CB8AC3E}">
        <p14:creationId xmlns:p14="http://schemas.microsoft.com/office/powerpoint/2010/main" xmlns="" val="2344537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776288" y="260350"/>
            <a:ext cx="7467600" cy="11430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b="1" i="1" dirty="0" smtClean="0">
                <a:latin typeface="+mn-lt"/>
              </a:rPr>
              <a:t>Учимся строить окружность!</a:t>
            </a:r>
            <a:endParaRPr lang="ru-RU" sz="3200" b="1" i="1" dirty="0">
              <a:latin typeface="+mn-lt"/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3768725" y="1844675"/>
            <a:ext cx="4475163" cy="449103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Овал 20"/>
          <p:cNvSpPr/>
          <p:nvPr/>
        </p:nvSpPr>
        <p:spPr bwMode="auto">
          <a:xfrm>
            <a:off x="5864225" y="3962400"/>
            <a:ext cx="285750" cy="28575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2532" name="Picture 2" descr="&amp;Kcy;&amp;acy;&amp;rcy;&amp;tcy;&amp;icy;&amp;ncy;&amp;kcy;&amp;acy; 116 &amp;icy;&amp;zcy; 8050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797152"/>
            <a:ext cx="2239017" cy="1728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84713" y="1738313"/>
            <a:ext cx="2652712" cy="459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967703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476672"/>
            <a:ext cx="8229600" cy="5688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655156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15296368"/>
              </p:ext>
            </p:extLst>
          </p:nvPr>
        </p:nvGraphicFramePr>
        <p:xfrm>
          <a:off x="395288" y="1340768"/>
          <a:ext cx="8424862" cy="4608512"/>
        </p:xfrm>
        <a:graphic>
          <a:graphicData uri="http://schemas.openxmlformats.org/drawingml/2006/table">
            <a:tbl>
              <a:tblPr/>
              <a:tblGrid>
                <a:gridCol w="842486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879552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. Определяем центр окружности.  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37436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 Обозначаем центр окружности точкой О.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837436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 Выбираем с помощью линейки радиус окружности (2 см).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837436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 Ставим «ножку» циркуля ( с иглой) в центр окружности.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216652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5. Концом, где грифель рисуем окружность.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Обведи 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окружность красным фломастером, круг 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закрась 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синим цветом.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1187450" y="260350"/>
            <a:ext cx="6669088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Алгоритм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Oval 4"/>
          <p:cNvSpPr>
            <a:spLocks noChangeArrowheads="1"/>
          </p:cNvSpPr>
          <p:nvPr/>
        </p:nvSpPr>
        <p:spPr bwMode="auto">
          <a:xfrm>
            <a:off x="4284663" y="3573463"/>
            <a:ext cx="3140075" cy="3024187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entury Schoolbook"/>
            </a:endParaRPr>
          </a:p>
        </p:txBody>
      </p:sp>
      <p:grpSp>
        <p:nvGrpSpPr>
          <p:cNvPr id="24578" name="Group 9"/>
          <p:cNvGrpSpPr>
            <a:grpSpLocks/>
          </p:cNvGrpSpPr>
          <p:nvPr/>
        </p:nvGrpSpPr>
        <p:grpSpPr bwMode="auto">
          <a:xfrm>
            <a:off x="971550" y="692150"/>
            <a:ext cx="3170238" cy="3005138"/>
            <a:chOff x="158" y="119"/>
            <a:chExt cx="1542" cy="1452"/>
          </a:xfrm>
        </p:grpSpPr>
        <p:sp>
          <p:nvSpPr>
            <p:cNvPr id="24584" name="Oval 7"/>
            <p:cNvSpPr>
              <a:spLocks noChangeArrowheads="1"/>
            </p:cNvSpPr>
            <p:nvPr/>
          </p:nvSpPr>
          <p:spPr bwMode="auto">
            <a:xfrm>
              <a:off x="158" y="119"/>
              <a:ext cx="1542" cy="1452"/>
            </a:xfrm>
            <a:prstGeom prst="ellipse">
              <a:avLst/>
            </a:prstGeom>
            <a:solidFill>
              <a:schemeClr val="accent1">
                <a:alpha val="0"/>
              </a:schemeClr>
            </a:solidFill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entury Schoolbook"/>
              </a:endParaRPr>
            </a:p>
          </p:txBody>
        </p:sp>
        <p:sp>
          <p:nvSpPr>
            <p:cNvPr id="24585" name="Oval 8"/>
            <p:cNvSpPr>
              <a:spLocks noChangeArrowheads="1"/>
            </p:cNvSpPr>
            <p:nvPr/>
          </p:nvSpPr>
          <p:spPr bwMode="auto">
            <a:xfrm>
              <a:off x="884" y="799"/>
              <a:ext cx="77" cy="77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entury Schoolbook"/>
              </a:endParaRPr>
            </a:p>
          </p:txBody>
        </p:sp>
      </p:grpSp>
      <p:sp>
        <p:nvSpPr>
          <p:cNvPr id="24580" name="TextBox 2"/>
          <p:cNvSpPr txBox="1">
            <a:spLocks noChangeArrowheads="1"/>
          </p:cNvSpPr>
          <p:nvPr/>
        </p:nvSpPr>
        <p:spPr bwMode="auto">
          <a:xfrm>
            <a:off x="4643438" y="901700"/>
            <a:ext cx="38846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Это окружность!</a:t>
            </a:r>
          </a:p>
        </p:txBody>
      </p:sp>
      <p:sp>
        <p:nvSpPr>
          <p:cNvPr id="24581" name="TextBox 3"/>
          <p:cNvSpPr txBox="1">
            <a:spLocks noChangeArrowheads="1"/>
          </p:cNvSpPr>
          <p:nvPr/>
        </p:nvSpPr>
        <p:spPr bwMode="auto">
          <a:xfrm>
            <a:off x="992188" y="5589588"/>
            <a:ext cx="24479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Это круг</a:t>
            </a:r>
            <a:r>
              <a:rPr lang="ru-RU" sz="3600" dirty="0">
                <a:latin typeface="Century Schoolbook"/>
              </a:rPr>
              <a:t>!</a:t>
            </a:r>
          </a:p>
        </p:txBody>
      </p:sp>
      <p:cxnSp>
        <p:nvCxnSpPr>
          <p:cNvPr id="9" name="Соединительная линия уступом 8"/>
          <p:cNvCxnSpPr/>
          <p:nvPr/>
        </p:nvCxnSpPr>
        <p:spPr>
          <a:xfrm rot="10800000" flipV="1">
            <a:off x="4284663" y="1549400"/>
            <a:ext cx="2735262" cy="709613"/>
          </a:xfrm>
          <a:prstGeom prst="bentConnector3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Соединительная линия уступом 12"/>
          <p:cNvCxnSpPr/>
          <p:nvPr/>
        </p:nvCxnSpPr>
        <p:spPr>
          <a:xfrm flipV="1">
            <a:off x="1547813" y="4941888"/>
            <a:ext cx="2593975" cy="647700"/>
          </a:xfrm>
          <a:prstGeom prst="bentConnector3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189107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val 4"/>
          <p:cNvSpPr>
            <a:spLocks noChangeArrowheads="1"/>
          </p:cNvSpPr>
          <p:nvPr/>
        </p:nvSpPr>
        <p:spPr bwMode="auto">
          <a:xfrm>
            <a:off x="2322513" y="1260475"/>
            <a:ext cx="4211637" cy="4211638"/>
          </a:xfrm>
          <a:prstGeom prst="ellipse">
            <a:avLst/>
          </a:prstGeom>
          <a:ln w="76200">
            <a:solidFill>
              <a:srgbClr val="FF0000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12292" name="Oval 4"/>
          <p:cNvGrpSpPr>
            <a:grpSpLocks/>
          </p:cNvGrpSpPr>
          <p:nvPr/>
        </p:nvGrpSpPr>
        <p:grpSpPr bwMode="auto">
          <a:xfrm>
            <a:off x="2123728" y="1124744"/>
            <a:ext cx="4608512" cy="4538786"/>
            <a:chOff x="1425" y="737"/>
            <a:chExt cx="2722" cy="2723"/>
          </a:xfrm>
        </p:grpSpPr>
        <p:pic>
          <p:nvPicPr>
            <p:cNvPr id="34818" name="Oval 4"/>
            <p:cNvPicPr>
              <a:picLocks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425" y="737"/>
              <a:ext cx="2722" cy="2723"/>
            </a:xfrm>
            <a:prstGeom prst="rect">
              <a:avLst/>
            </a:prstGeom>
            <a:noFill/>
          </p:spPr>
        </p:pic>
        <p:sp>
          <p:nvSpPr>
            <p:cNvPr id="34819" name="Text Box 3"/>
            <p:cNvSpPr txBox="1">
              <a:spLocks noChangeArrowheads="1"/>
            </p:cNvSpPr>
            <p:nvPr/>
          </p:nvSpPr>
          <p:spPr bwMode="auto">
            <a:xfrm>
              <a:off x="1855" y="1156"/>
              <a:ext cx="1868" cy="18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>
                <a:solidFill>
                  <a:srgbClr val="FFFFFF"/>
                </a:solidFill>
                <a:latin typeface="Century Schoolbook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3074988" y="285750"/>
            <a:ext cx="2643187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Это - круг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428625" y="5500688"/>
            <a:ext cx="8715375" cy="10160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Круг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часть плоскости, ограниченная окружностью</a:t>
            </a: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grpSp>
        <p:nvGrpSpPr>
          <p:cNvPr id="14" name="Овал 13"/>
          <p:cNvGrpSpPr>
            <a:grpSpLocks/>
          </p:cNvGrpSpPr>
          <p:nvPr/>
        </p:nvGrpSpPr>
        <p:grpSpPr bwMode="auto">
          <a:xfrm>
            <a:off x="4217988" y="3267075"/>
            <a:ext cx="261937" cy="231775"/>
            <a:chOff x="2657" y="2058"/>
            <a:chExt cx="165" cy="146"/>
          </a:xfrm>
        </p:grpSpPr>
        <p:pic>
          <p:nvPicPr>
            <p:cNvPr id="34823" name="Овал 13"/>
            <p:cNvPicPr>
              <a:picLocks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657" y="2058"/>
              <a:ext cx="165" cy="146"/>
            </a:xfrm>
            <a:prstGeom prst="rect">
              <a:avLst/>
            </a:prstGeom>
            <a:noFill/>
          </p:spPr>
        </p:pic>
        <p:sp>
          <p:nvSpPr>
            <p:cNvPr id="34824" name="Text Box 8"/>
            <p:cNvSpPr txBox="1">
              <a:spLocks noChangeArrowheads="1"/>
            </p:cNvSpPr>
            <p:nvPr/>
          </p:nvSpPr>
          <p:spPr bwMode="auto">
            <a:xfrm>
              <a:off x="2712" y="2097"/>
              <a:ext cx="59" cy="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ru-RU">
                <a:solidFill>
                  <a:srgbClr val="FFFFFF"/>
                </a:solidFill>
                <a:latin typeface="Century Schoolbook"/>
              </a:endParaRPr>
            </a:p>
          </p:txBody>
        </p:sp>
      </p:grp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4499992" y="3212976"/>
            <a:ext cx="484188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>
                <a:latin typeface="Century Schoolbook"/>
                <a:cs typeface="Arial" charset="0"/>
              </a:rPr>
              <a:t>О</a:t>
            </a:r>
          </a:p>
        </p:txBody>
      </p:sp>
      <p:pic>
        <p:nvPicPr>
          <p:cNvPr id="34827" name="Picture 4" descr="http://img1.liveinternet.ru/images/attach/c/3/77/864/77864371_7159fae7396b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1669" y="3498850"/>
            <a:ext cx="1426976" cy="1797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775307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500"/>
                            </p:stCondLst>
                            <p:childTnLst>
                              <p:par>
                                <p:cTn id="8" presetID="2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3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80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5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0" grpId="0" build="p"/>
      <p:bldP spid="12" grpId="0" build="p"/>
      <p:bldP spid="1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Oval 4"/>
          <p:cNvSpPr>
            <a:spLocks noChangeArrowheads="1"/>
          </p:cNvSpPr>
          <p:nvPr/>
        </p:nvSpPr>
        <p:spPr bwMode="auto">
          <a:xfrm>
            <a:off x="2411413" y="1341438"/>
            <a:ext cx="3816350" cy="3816350"/>
          </a:xfrm>
          <a:prstGeom prst="ellipse">
            <a:avLst/>
          </a:prstGeom>
          <a:ln w="76200"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2079625" y="377825"/>
            <a:ext cx="4271963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Это - окружность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28625" y="5186363"/>
            <a:ext cx="8175625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ОКРУЖНОСТЬ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замкнутая линия, все точки которой равноудалены от точки О (центра окружности).</a:t>
            </a:r>
          </a:p>
        </p:txBody>
      </p:sp>
      <p:sp>
        <p:nvSpPr>
          <p:cNvPr id="13" name="Овал 12"/>
          <p:cNvSpPr/>
          <p:nvPr/>
        </p:nvSpPr>
        <p:spPr>
          <a:xfrm>
            <a:off x="4286248" y="3214686"/>
            <a:ext cx="214314" cy="200020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4460875" y="3152775"/>
            <a:ext cx="4635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>
                <a:latin typeface="a_Alterna"/>
              </a:rPr>
              <a:t>О</a:t>
            </a:r>
          </a:p>
        </p:txBody>
      </p:sp>
      <p:pic>
        <p:nvPicPr>
          <p:cNvPr id="36872" name="Picture 4" descr="http://img1.liveinternet.ru/images/attach/c/3/77/864/77864371_7159fae7396b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206625"/>
            <a:ext cx="2232025" cy="280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705382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13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3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8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 animBg="1"/>
      <p:bldP spid="10" grpId="0" build="p"/>
      <p:bldP spid="11" grpId="0" build="p"/>
      <p:bldP spid="14" grpId="0" build="p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529</TotalTime>
  <Words>451</Words>
  <Application>Microsoft Office PowerPoint</Application>
  <PresentationFormat>Экран (4:3)</PresentationFormat>
  <Paragraphs>81</Paragraphs>
  <Slides>21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Оформление по умолчанию</vt:lpstr>
      <vt:lpstr>Слайд 1</vt:lpstr>
      <vt:lpstr>Слайд 2</vt:lpstr>
      <vt:lpstr>Ци́ркуль</vt:lpstr>
      <vt:lpstr>Учимся строить окружность!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Вопрос 1. Я считаю, что  круг, окружность – это одно и тоже.</vt:lpstr>
      <vt:lpstr>Вопрос  2. Мне кажется, что шар можно считать объёмным изображением круга.</vt:lpstr>
      <vt:lpstr>Вопрос 3. Я считаю, что окружность – это замкнутая линия.</vt:lpstr>
      <vt:lpstr>Вопрос 4. Я считаю, что расстояние от центра до любой точки окружности называется…</vt:lpstr>
      <vt:lpstr>Вопрос 5. Я считаю, что расстояние от центра до любой точки окружности всегда одинаково.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Vaio</dc:creator>
  <cp:lastModifiedBy>Наталья</cp:lastModifiedBy>
  <cp:revision>60</cp:revision>
  <dcterms:created xsi:type="dcterms:W3CDTF">2009-01-05T18:44:42Z</dcterms:created>
  <dcterms:modified xsi:type="dcterms:W3CDTF">2020-11-28T14:31:21Z</dcterms:modified>
</cp:coreProperties>
</file>