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0" r:id="rId2"/>
    <p:sldId id="256" r:id="rId3"/>
    <p:sldId id="291" r:id="rId4"/>
    <p:sldId id="292" r:id="rId5"/>
    <p:sldId id="293" r:id="rId6"/>
    <p:sldId id="257" r:id="rId7"/>
    <p:sldId id="258" r:id="rId8"/>
    <p:sldId id="286" r:id="rId9"/>
    <p:sldId id="288" r:id="rId10"/>
    <p:sldId id="289" r:id="rId11"/>
    <p:sldId id="28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319"/>
    <a:srgbClr val="FDF58D"/>
    <a:srgbClr val="808080"/>
    <a:srgbClr val="FCFCFC"/>
    <a:srgbClr val="E8E8E8"/>
    <a:srgbClr val="FFD84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76" d="100"/>
          <a:sy n="76" d="100"/>
        </p:scale>
        <p:origin x="-31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AC9B50-1CFE-4580-A0BC-D280415AD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11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495594-9983-4F23-BB37-9F712464E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09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D90614-7460-41C0-9592-4F5C96BEE08A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660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F29CA557-12D9-4B3E-9AA2-AA4DCEB705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421F-CFF1-4E59-8C07-BBEA68B6A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552AE-11AD-45B2-AE65-3EDB7B072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FB698D-04BA-43DC-B66A-91E9B6C0D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81FF3C-0321-4865-9EED-2397EA60E5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C848AE-A26E-49E1-950B-C8A4AEB38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8CA8C-3BFA-4803-81F7-5C70BB5604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246A1-358B-4E22-8165-67EDC9897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200B-9627-47B6-B363-11D34A83CE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23F1C-4729-4FAF-B1CE-2B5B94642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027F1-F27B-439F-BF44-8F7CC566A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CBE79-16B3-462B-B859-A82D53831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F1B00-3011-4A6B-BA8A-A2FF3DF18D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127F5-021D-45F8-9BD5-906ACEC80E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BEE5D0-B912-4B93-861B-AF1D6C8E4E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67970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«Потребительские права в цифровую эпоху».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15567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–ВСЕМИРНЫЙ ДЕНЬ ЗАЩИТЫ ПРАВ ПОТРЕБИТЕЛЕЙ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4244"/>
            <a:ext cx="2095500" cy="2867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4244"/>
            <a:ext cx="2076450" cy="28575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520" y="5222839"/>
            <a:ext cx="884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Классный час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3">
                    <a:lumMod val="50000"/>
                  </a:schemeClr>
                </a:solidFill>
              </a:rPr>
              <a:t>МАОУ СОШ № 200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4106"/>
            <a:ext cx="8332166" cy="935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Если передан товар ненадлежащего качества, то потребитель вправе по своему выбору потребовать:</a:t>
            </a:r>
            <a:endParaRPr lang="ru-RU" sz="14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55576" y="1196752"/>
            <a:ext cx="484632" cy="50405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772816"/>
            <a:ext cx="8424936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Безвозмездно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устранить недостатки товара или возместить расходы на их исправление покупателями или третьим лицом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08920"/>
            <a:ext cx="8424936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Соразмерного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уменьшения покупной цены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645024"/>
            <a:ext cx="8424936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Замены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на товар аналогичной марки или другой марки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81128"/>
            <a:ext cx="8424936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Отказаться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от исполнения договора и потребовать возврат уплаченной за товар суммы.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589240"/>
            <a:ext cx="8424936" cy="1017368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Comic Sans MS" pitchFamily="66" charset="0"/>
              </a:rPr>
              <a:t>При возврате товара ненадлежащего качества составляются накладная или акт о возврате товара, в котором указываются: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полное фирменной наименование продавца; ФИО покупателя; наименование товара; дата заключения договора и передачи товара; сумма, подлежащая возврату; подписи продавца и покупателя.</a:t>
            </a:r>
          </a:p>
        </p:txBody>
      </p:sp>
    </p:spTree>
    <p:extLst>
      <p:ext uri="{BB962C8B-B14F-4D97-AF65-F5344CB8AC3E}">
        <p14:creationId xmlns:p14="http://schemas.microsoft.com/office/powerpoint/2010/main" val="249365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3238"/>
            <a:ext cx="9144000" cy="257968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smtClean="0">
                <a:ln w="57150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Благодарим за внимание!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6461"/>
            <a:ext cx="256730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653136"/>
            <a:ext cx="258318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7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88640"/>
            <a:ext cx="8928992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Защита прав потребителей в сфере дистанционной торговли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30" name="Picture 6" descr="http://buhcase.ru/wp-content/uploads/2012/04/%D0%A1%D0%B4%D0%B0%D0%BB%D0%BA%D0%B0-%D0%BF%D1%80%D0%B8-%D0%B4%D0%B8%D1%81%D1%82%D0%B0%D0%BD%D1%86%D0%B8%D0%BE%D0%BD%D0%BD%D0%BE%D0%B9-%D1%82%D0%BE%D1%80%D0%B3%D0%BE%D0%B2%D0%BB%D0%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31339"/>
            <a:ext cx="3206485" cy="2404864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68560"/>
            <a:ext cx="226695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2381250" cy="384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8280920" cy="396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endParaRPr lang="ru-RU" dirty="0" smtClean="0">
              <a:solidFill>
                <a:srgbClr val="4F4F4F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ru-RU" dirty="0">
              <a:solidFill>
                <a:srgbClr val="4F4F4F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ru-RU" smtClean="0">
              <a:solidFill>
                <a:srgbClr val="4F4F4F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mtClean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Всемирный </a:t>
            </a:r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прав потребителей, проводимый под эгидой Организации Объединенных Наций, отмечается в России ежегодно, начиная с 1994 года.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Международная Федерация потребительских организаций призвала сосредоточиться на правах потребителей в сегменте электронной коммерции. В 2017 году Всемирный день прав потребителей пройдет под девизом прав "</a:t>
            </a:r>
            <a:r>
              <a:rPr lang="ru-RU" dirty="0" err="1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"Потребительские права в цифровую эпоху</a:t>
            </a:r>
            <a:r>
              <a:rPr lang="ru-RU" dirty="0" smtClean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7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4507"/>
            <a:ext cx="8424936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живем в период формирования информационного общества, в котором высока роль знаний и информационных технологий. Мир маркетинга принципиально изменился. Развитие цифровых технологий и интернета, онлайн-торговли, мобильных приложений и социальных сетей привело к появлению новых каналов продаж и взаимодействия с покупателями. С другой стороны, потребители теперь гораздо более информированы относительно качества, потребительских свойств и, самое главное, цены.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16027"/>
            <a:ext cx="7848872" cy="469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современной цифровой экономики растущим предприятиям, работающим на потребительском рынке, необходима информация о клиентах в режиме реального времени, с целью формирования цен и своевременной поставки товаров. Новые достижения в области обработки данных, моделирования и прогнозирования позволяют точнее работать с целевой аудиторией и измерять отдачу от маркетинговых затрат, понимать, что влияет  на поведение потребителей.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Цифровые технологии и научные подходы не только повышают значение службы маркетинга, но и дают ей возможность реагировать на рыночные перемены в режиме реального времени. Быстрыми должны быть не только бизнес-процессы, но и IТ-системы, которые эти бизнес-процессы поддерживают.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940" y="175297"/>
            <a:ext cx="8691539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Comic Sans MS" pitchFamily="66" charset="0"/>
              </a:rPr>
              <a:t>Дистанционный способ</a:t>
            </a:r>
            <a:endParaRPr lang="ru-RU" sz="36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817030">
            <a:off x="1318824" y="973553"/>
            <a:ext cx="484632" cy="492295"/>
          </a:xfrm>
          <a:prstGeom prst="downArrow">
            <a:avLst/>
          </a:prstGeom>
          <a:solidFill>
            <a:srgbClr val="FFC31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241021" y="978727"/>
            <a:ext cx="484632" cy="567323"/>
          </a:xfrm>
          <a:prstGeom prst="downArrow">
            <a:avLst/>
          </a:prstGeom>
          <a:solidFill>
            <a:srgbClr val="FFC31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481738" y="1017787"/>
            <a:ext cx="484632" cy="489204"/>
          </a:xfrm>
          <a:prstGeom prst="downArrow">
            <a:avLst/>
          </a:prstGeom>
          <a:solidFill>
            <a:srgbClr val="FFC31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920223">
            <a:off x="7117864" y="963605"/>
            <a:ext cx="484632" cy="489204"/>
          </a:xfrm>
          <a:prstGeom prst="downArrow">
            <a:avLst/>
          </a:prstGeom>
          <a:solidFill>
            <a:srgbClr val="FFC31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716" y="1628800"/>
            <a:ext cx="1957771" cy="2520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Посредством каталогов, проспектов, буклетов, фотоснимков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1673846"/>
            <a:ext cx="2441404" cy="24750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Средств связи (телевизионной, почтовой, радиосвязи и других)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1687239"/>
            <a:ext cx="1512168" cy="24482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Через интернет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1673846"/>
            <a:ext cx="2699792" cy="24482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Иными исключающими возможность непосредственного ознакомления с товаром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2" y="4797152"/>
            <a:ext cx="1514475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1525" y="4597127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18" y="4397102"/>
            <a:ext cx="2781300" cy="23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9430"/>
            <a:ext cx="8332166" cy="935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Потребитель вправе </a:t>
            </a:r>
            <a:r>
              <a:rPr lang="ru-RU" b="1" u="sng" dirty="0" smtClean="0">
                <a:solidFill>
                  <a:schemeClr val="tx1"/>
                </a:solidFill>
                <a:latin typeface="Comic Sans MS" pitchFamily="66" charset="0"/>
              </a:rPr>
              <a:t>отказаться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от товара в любое время до его передачи, а после передачи – в течение </a:t>
            </a: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7 дней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Comic Sans MS" pitchFamily="66" charset="0"/>
              </a:rPr>
              <a:t>(п. 4 ст. 26.1. Закона «О защите прав потребителей»)</a:t>
            </a:r>
            <a:endParaRPr lang="ru-RU" sz="14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55576" y="1196752"/>
            <a:ext cx="484632" cy="50405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772816"/>
            <a:ext cx="3024336" cy="309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В случае, если информация о порядке и сроках возврата товара надлежащего качества </a:t>
            </a:r>
            <a:r>
              <a:rPr lang="ru-RU" b="1" u="sng" dirty="0" smtClean="0">
                <a:solidFill>
                  <a:schemeClr val="tx1"/>
                </a:solidFill>
                <a:latin typeface="Comic Sans MS" pitchFamily="66" charset="0"/>
              </a:rPr>
              <a:t>не была предоставлена 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в письменной форме в момент доставки товара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1960" y="2250579"/>
            <a:ext cx="3816424" cy="165618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То в течение </a:t>
            </a:r>
            <a:r>
              <a:rPr lang="ru-RU" b="1" u="sng" dirty="0" smtClean="0">
                <a:solidFill>
                  <a:srgbClr val="002060"/>
                </a:solidFill>
                <a:latin typeface="Comic Sans MS" pitchFamily="66" charset="0"/>
              </a:rPr>
              <a:t>3 месяцев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момента передачи товара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3460732" y="2723488"/>
            <a:ext cx="484632" cy="7103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89" y="4455938"/>
            <a:ext cx="5543550" cy="2409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0032" y="5085184"/>
            <a:ext cx="403244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940" y="175297"/>
            <a:ext cx="8691539" cy="661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Comic Sans MS" pitchFamily="66" charset="0"/>
              </a:rPr>
              <a:t>Условия возврата товара надлежащего качества</a:t>
            </a:r>
            <a:endParaRPr lang="ru-RU" sz="2400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4" y="867799"/>
            <a:ext cx="8496943" cy="1618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tx1"/>
                </a:solidFill>
                <a:latin typeface="Comic Sans MS" pitchFamily="66" charset="0"/>
              </a:rPr>
              <a:t>Сохранены: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Товарный вид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Потребительские свойства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Документ, подтверждающий факт и условия покупки товара (чек)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636912"/>
            <a:ext cx="8064896" cy="9361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Отсутствие у потребителя документа, подтверждающего факт и условия покупки товара, не лишает его возможности ссылаться на другие доказательства приобретения товара.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1030" name="Picture 6" descr="http://www.vodokanal-kaluga.ru/uploads/news/vnimanie_zakanchivaetsya_loyalnyi_period_oformleniya_nesankcionirovannyh_podklyuchenii_k_setyam-1333b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" y="2480730"/>
            <a:ext cx="845728" cy="11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9589" y="3734508"/>
            <a:ext cx="8594240" cy="1385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Потребитель </a:t>
            </a:r>
            <a:r>
              <a:rPr lang="ru-RU" b="1" u="sng" dirty="0" smtClean="0">
                <a:solidFill>
                  <a:schemeClr val="tx1"/>
                </a:solidFill>
                <a:latin typeface="Comic Sans MS" pitchFamily="66" charset="0"/>
              </a:rPr>
              <a:t>не вправе отказаться 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от товара надлежащего качества, имеющего </a:t>
            </a:r>
            <a:r>
              <a:rPr lang="ru-RU" b="1" u="sng" dirty="0" smtClean="0">
                <a:solidFill>
                  <a:schemeClr val="tx1"/>
                </a:solidFill>
                <a:latin typeface="Comic Sans MS" pitchFamily="66" charset="0"/>
              </a:rPr>
              <a:t>индивидуально-определённые свойства 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(футболка с вашим изображением, ложка с памятной для вас надписью и т.п.) 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0244" y="5373216"/>
            <a:ext cx="8522236" cy="1152128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При возврате товара продавец обязан вернуть </a:t>
            </a: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деньги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1600" b="1" u="sng" dirty="0">
                <a:solidFill>
                  <a:schemeClr val="tx1"/>
                </a:solidFill>
                <a:latin typeface="Comic Sans MS" pitchFamily="66" charset="0"/>
              </a:rPr>
              <a:t>за исключением расходов на доставку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 возвращенного товара, не позднее чем через 10 дней со дня предъявления указанного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38934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0032" y="5085184"/>
            <a:ext cx="403244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590" y="332656"/>
            <a:ext cx="8786906" cy="64807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FFFF"/>
                </a:solidFill>
                <a:latin typeface="Comic Sans MS" pitchFamily="66" charset="0"/>
              </a:rPr>
              <a:t>Продавец обязан передать товар покупателю </a:t>
            </a:r>
            <a:r>
              <a:rPr lang="ru-RU" b="1" u="sng" dirty="0">
                <a:solidFill>
                  <a:srgbClr val="FFFFFF"/>
                </a:solidFill>
                <a:latin typeface="Comic Sans MS" pitchFamily="66" charset="0"/>
              </a:rPr>
              <a:t>в порядке и сроки</a:t>
            </a:r>
            <a:r>
              <a:rPr lang="ru-RU" b="1" dirty="0">
                <a:solidFill>
                  <a:srgbClr val="FFFFFF"/>
                </a:solidFill>
                <a:latin typeface="Comic Sans MS" pitchFamily="66" charset="0"/>
              </a:rPr>
              <a:t>, которые установлены в договоре.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329" y="3717032"/>
            <a:ext cx="8064896" cy="21962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Comic Sans MS" pitchFamily="66" charset="0"/>
              </a:rPr>
              <a:t>В случае если доставка товара произведена в установленные договором сроки, но товар не был передан покупателю по его вине, последующая доставка производится в новые сроки, согласованные с продавцом, </a:t>
            </a:r>
            <a:r>
              <a:rPr lang="ru-RU" sz="1600" b="1" u="sng" dirty="0">
                <a:solidFill>
                  <a:srgbClr val="FF0000"/>
                </a:solidFill>
                <a:latin typeface="Comic Sans MS" pitchFamily="66" charset="0"/>
              </a:rPr>
              <a:t>после повторной оплаты покупателем стоимости услуг по доставке товара.</a:t>
            </a:r>
          </a:p>
        </p:txBody>
      </p:sp>
      <p:pic>
        <p:nvPicPr>
          <p:cNvPr id="1030" name="Picture 6" descr="http://www.vodokanal-kaluga.ru/uploads/news/vnimanie_zakanchivaetsya_loyalnyi_period_oformleniya_nesankcionirovannyh_podklyuchenii_k_setyam-1333b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" y="3789040"/>
            <a:ext cx="845728" cy="11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4935" y="1124744"/>
            <a:ext cx="4466427" cy="2339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Если в договоре срок доставки товара не определен и отсутствуют возможности определить этот срок, товар должен быть передан продавцом </a:t>
            </a:r>
            <a:r>
              <a:rPr lang="ru-RU" b="1" u="sng" dirty="0">
                <a:solidFill>
                  <a:srgbClr val="FF0000"/>
                </a:solidFill>
                <a:latin typeface="Comic Sans MS" pitchFamily="66" charset="0"/>
              </a:rPr>
              <a:t>в разумный срок.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1124744"/>
            <a:ext cx="3973086" cy="233905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Обязательство, не исполненное в разумный срок, продавец должен выполнить </a:t>
            </a:r>
            <a:r>
              <a:rPr lang="ru-RU" sz="1600" b="1" u="sng" dirty="0">
                <a:solidFill>
                  <a:srgbClr val="FF0000"/>
                </a:solidFill>
                <a:latin typeface="Comic Sans MS" pitchFamily="66" charset="0"/>
              </a:rPr>
              <a:t>в 7-дневный срок 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со дня предъявления покупателем требования о его исполнении.</a:t>
            </a:r>
          </a:p>
        </p:txBody>
      </p:sp>
    </p:spTree>
    <p:extLst>
      <p:ext uri="{BB962C8B-B14F-4D97-AF65-F5344CB8AC3E}">
        <p14:creationId xmlns:p14="http://schemas.microsoft.com/office/powerpoint/2010/main" val="8040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</Template>
  <TotalTime>316</TotalTime>
  <Words>543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580TGp_general_light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Сафрыгин Б.Б.</dc:creator>
  <cp:lastModifiedBy>Учитель</cp:lastModifiedBy>
  <cp:revision>36</cp:revision>
  <dcterms:created xsi:type="dcterms:W3CDTF">2016-12-16T12:09:02Z</dcterms:created>
  <dcterms:modified xsi:type="dcterms:W3CDTF">2020-03-23T04:11:25Z</dcterms:modified>
</cp:coreProperties>
</file>