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60" r:id="rId4"/>
    <p:sldId id="258" r:id="rId5"/>
    <p:sldId id="261" r:id="rId6"/>
    <p:sldId id="271" r:id="rId7"/>
    <p:sldId id="273" r:id="rId8"/>
    <p:sldId id="274" r:id="rId9"/>
    <p:sldId id="263" r:id="rId10"/>
    <p:sldId id="257"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FF0066"/>
    <a:srgbClr val="F141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54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27.12.2020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27.12.2020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27.12.2020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27.12.2020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27.12.2020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27.12.2020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123\Downloads\Новая папка (5)\60694332_60609662_ani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325"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179512" y="188640"/>
            <a:ext cx="4104456" cy="3096344"/>
          </a:xfrm>
        </p:spPr>
        <p:txBody>
          <a:bodyPr>
            <a:noAutofit/>
          </a:bodyPr>
          <a:lstStyle/>
          <a:p>
            <a:r>
              <a:rPr lang="ru-RU" sz="3200" b="1" dirty="0">
                <a:blipFill dpi="0" rotWithShape="1">
                  <a:blip r:embed="rId3">
                    <a:extLst>
                      <a:ext uri="{28A0092B-C50C-407E-A947-70E740481C1C}">
                        <a14:useLocalDpi xmlns:a14="http://schemas.microsoft.com/office/drawing/2010/main" val="0"/>
                      </a:ext>
                    </a:extLst>
                  </a:blip>
                  <a:srcRect/>
                  <a:stretch>
                    <a:fillRect/>
                  </a:stretch>
                </a:blipFill>
                <a:latin typeface="Haettenschweiler" panose="020B0706040902060204" pitchFamily="34" charset="0"/>
              </a:rPr>
              <a:t>Значение животных в природе и в жизни человека</a:t>
            </a:r>
            <a:r>
              <a:rPr lang="ru-RU" sz="3200" b="1" dirty="0" smtClean="0">
                <a:blipFill dpi="0" rotWithShape="1">
                  <a:blip r:embed="rId3">
                    <a:extLst>
                      <a:ext uri="{28A0092B-C50C-407E-A947-70E740481C1C}">
                        <a14:useLocalDpi xmlns:a14="http://schemas.microsoft.com/office/drawing/2010/main" val="0"/>
                      </a:ext>
                    </a:extLst>
                  </a:blip>
                  <a:srcRect/>
                  <a:stretch>
                    <a:fillRect/>
                  </a:stretch>
                </a:blipFill>
                <a:latin typeface="Haettenschweiler" panose="020B0706040902060204" pitchFamily="34" charset="0"/>
              </a:rPr>
              <a:t>.</a:t>
            </a:r>
            <a:endParaRPr lang="ru-RU" sz="4000" b="1" dirty="0">
              <a:latin typeface="Haettenschweiler" panose="020B0706040902060204" pitchFamily="34" charset="0"/>
            </a:endParaRPr>
          </a:p>
        </p:txBody>
      </p:sp>
    </p:spTree>
    <p:extLst>
      <p:ext uri="{BB962C8B-B14F-4D97-AF65-F5344CB8AC3E}">
        <p14:creationId xmlns:p14="http://schemas.microsoft.com/office/powerpoint/2010/main" val="10416009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9036496" cy="6192688"/>
          </a:xfrm>
        </p:spPr>
        <p:txBody>
          <a:bodyPr>
            <a:normAutofit/>
          </a:bodyPr>
          <a:lstStyle/>
          <a:p>
            <a:r>
              <a:rPr lang="ru-RU" sz="6000" b="1" dirty="0" smtClean="0">
                <a:ln>
                  <a:solidFill>
                    <a:srgbClr val="00B0F0"/>
                  </a:solidFill>
                </a:ln>
                <a:solidFill>
                  <a:srgbClr val="002060"/>
                </a:solidFill>
              </a:rPr>
              <a:t>Спасибо за внимание </a:t>
            </a:r>
            <a:br>
              <a:rPr lang="ru-RU" sz="6000" b="1" dirty="0" smtClean="0">
                <a:ln>
                  <a:solidFill>
                    <a:srgbClr val="00B0F0"/>
                  </a:solidFill>
                </a:ln>
                <a:solidFill>
                  <a:srgbClr val="002060"/>
                </a:solidFill>
              </a:rPr>
            </a:br>
            <a:r>
              <a:rPr lang="ru-RU" sz="6000" b="1" dirty="0">
                <a:ln>
                  <a:solidFill>
                    <a:srgbClr val="00B0F0"/>
                  </a:solidFill>
                </a:ln>
                <a:solidFill>
                  <a:srgbClr val="002060"/>
                </a:solidFill>
              </a:rPr>
              <a:t>Д</a:t>
            </a:r>
            <a:r>
              <a:rPr lang="ru-RU" sz="6000" b="1" dirty="0" smtClean="0">
                <a:ln>
                  <a:solidFill>
                    <a:srgbClr val="00B0F0"/>
                  </a:solidFill>
                </a:ln>
                <a:solidFill>
                  <a:srgbClr val="002060"/>
                </a:solidFill>
              </a:rPr>
              <a:t>о  встречи</a:t>
            </a:r>
            <a:r>
              <a:rPr lang="ru-RU" sz="6000" b="1" dirty="0" smtClean="0">
                <a:ln>
                  <a:solidFill>
                    <a:srgbClr val="00B0F0"/>
                  </a:solidFill>
                </a:ln>
                <a:solidFill>
                  <a:srgbClr val="002060"/>
                </a:solidFill>
              </a:rPr>
              <a:t>!</a:t>
            </a:r>
            <a:br>
              <a:rPr lang="ru-RU" sz="6000" b="1" dirty="0" smtClean="0">
                <a:ln>
                  <a:solidFill>
                    <a:srgbClr val="00B0F0"/>
                  </a:solidFill>
                </a:ln>
                <a:solidFill>
                  <a:srgbClr val="002060"/>
                </a:solidFill>
              </a:rPr>
            </a:br>
            <a:r>
              <a:rPr lang="ru-RU" sz="6000" b="1" dirty="0" smtClean="0">
                <a:ln>
                  <a:solidFill>
                    <a:srgbClr val="00B0F0"/>
                  </a:solidFill>
                </a:ln>
                <a:solidFill>
                  <a:srgbClr val="002060"/>
                </a:solidFill>
              </a:rPr>
              <a:t/>
            </a:r>
            <a:br>
              <a:rPr lang="ru-RU" sz="6000" b="1" dirty="0" smtClean="0">
                <a:ln>
                  <a:solidFill>
                    <a:srgbClr val="00B0F0"/>
                  </a:solidFill>
                </a:ln>
                <a:solidFill>
                  <a:srgbClr val="002060"/>
                </a:solidFill>
              </a:rPr>
            </a:br>
            <a:r>
              <a:rPr lang="ru-RU" sz="2700" b="1" dirty="0" smtClean="0">
                <a:ln>
                  <a:solidFill>
                    <a:srgbClr val="00B0F0"/>
                  </a:solidFill>
                </a:ln>
                <a:solidFill>
                  <a:srgbClr val="002060"/>
                </a:solidFill>
              </a:rPr>
              <a:t>Рекомендация к просмотру:</a:t>
            </a:r>
            <a:r>
              <a:rPr lang="ru-RU" sz="2700" b="1" dirty="0" smtClean="0">
                <a:ln>
                  <a:solidFill>
                    <a:srgbClr val="00B0F0"/>
                  </a:solidFill>
                </a:ln>
                <a:solidFill>
                  <a:srgbClr val="002060"/>
                </a:solidFill>
              </a:rPr>
              <a:t/>
            </a:r>
            <a:br>
              <a:rPr lang="ru-RU" sz="2700" b="1" dirty="0" smtClean="0">
                <a:ln>
                  <a:solidFill>
                    <a:srgbClr val="00B0F0"/>
                  </a:solidFill>
                </a:ln>
                <a:solidFill>
                  <a:srgbClr val="002060"/>
                </a:solidFill>
              </a:rPr>
            </a:br>
            <a:r>
              <a:rPr lang="en-US" sz="2700" b="1" dirty="0">
                <a:ln>
                  <a:solidFill>
                    <a:srgbClr val="00B0F0"/>
                  </a:solidFill>
                </a:ln>
                <a:solidFill>
                  <a:srgbClr val="002060"/>
                </a:solidFill>
              </a:rPr>
              <a:t>https://bytrina11.ru/mir-zhivotnyih/kakuyu-rol-igrayut-zhivotnye-v-prirode-i-zhizni-cheloveka.html</a:t>
            </a:r>
            <a:endParaRPr lang="ru-RU" sz="2700" b="1" dirty="0">
              <a:ln>
                <a:solidFill>
                  <a:srgbClr val="00B0F0"/>
                </a:solidFill>
              </a:ln>
              <a:solidFill>
                <a:srgbClr val="002060"/>
              </a:solidFill>
            </a:endParaRPr>
          </a:p>
        </p:txBody>
      </p:sp>
    </p:spTree>
    <p:extLst>
      <p:ext uri="{BB962C8B-B14F-4D97-AF65-F5344CB8AC3E}">
        <p14:creationId xmlns:p14="http://schemas.microsoft.com/office/powerpoint/2010/main" val="20821891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8580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Объект 2"/>
          <p:cNvSpPr>
            <a:spLocks noGrp="1"/>
          </p:cNvSpPr>
          <p:nvPr>
            <p:ph idx="1"/>
          </p:nvPr>
        </p:nvSpPr>
        <p:spPr>
          <a:xfrm>
            <a:off x="251520" y="260648"/>
            <a:ext cx="8496944" cy="3528391"/>
          </a:xfrm>
        </p:spPr>
        <p:txBody>
          <a:bodyPr>
            <a:normAutofit fontScale="77500" lnSpcReduction="20000"/>
          </a:bodyPr>
          <a:lstStyle/>
          <a:p>
            <a:pPr marL="0" lvl="0" indent="0" algn="ctr">
              <a:buNone/>
            </a:pPr>
            <a:r>
              <a:rPr lang="ru-RU" dirty="0">
                <a:solidFill>
                  <a:srgbClr val="CC0066"/>
                </a:solidFill>
                <a:latin typeface="Helvetica Neue"/>
              </a:rPr>
              <a:t>Животные населяют весь земной шар: поверхность суши, почву, пресные воды и моря. При восхождении на Джомолунгму (Эверест) альпинисты заметили на высоте около 8000 м горных птиц клушиц. Черви, ракообразные, моллюски и другие животные обнаружены в глубочайших впадинах Мирового океана вплоть до глубины 11000м. Многие животные живут скрытно или имеют микроскопические размеры, поэтому мы их не замечаем. Другие животные, напротив, постоянно встречаются нам, например насекомые, птицы, звери.</a:t>
            </a:r>
            <a:endParaRPr lang="ru-RU" dirty="0">
              <a:solidFill>
                <a:srgbClr val="CC0066"/>
              </a:solidFill>
            </a:endParaRPr>
          </a:p>
          <a:p>
            <a:pPr algn="ctr"/>
            <a:endParaRPr lang="ru-RU" dirty="0"/>
          </a:p>
        </p:txBody>
      </p:sp>
      <p:pic>
        <p:nvPicPr>
          <p:cNvPr id="11267" name="Picture 3" descr="C:\Users\123\Downloads\Новая папка (6)\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173" y="4005064"/>
            <a:ext cx="3411488" cy="2558616"/>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C:\Users\123\Downloads\Новая папка (5)\zad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4005064"/>
            <a:ext cx="3528392" cy="2646294"/>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C:\Users\123\Downloads\Новая папка (6)\Dikie_zhiv_Min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2" y="12596"/>
            <a:ext cx="9113702" cy="68454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975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down)">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123\Downloads\Новая папка (6)\AnimalsMin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501"/>
            <a:ext cx="9163093" cy="688250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08520" y="0"/>
            <a:ext cx="9252520" cy="548680"/>
          </a:xfrm>
        </p:spPr>
        <p:txBody>
          <a:bodyPr>
            <a:normAutofit fontScale="90000"/>
          </a:bodyPr>
          <a:lstStyle/>
          <a:p>
            <a:r>
              <a:rPr lang="ru-RU" b="1" dirty="0" smtClean="0">
                <a:blipFill dpi="0" rotWithShape="1">
                  <a:blip r:embed="rId3">
                    <a:extLst>
                      <a:ext uri="{28A0092B-C50C-407E-A947-70E740481C1C}">
                        <a14:useLocalDpi xmlns:a14="http://schemas.microsoft.com/office/drawing/2010/main" val="0"/>
                      </a:ext>
                    </a:extLst>
                  </a:blip>
                  <a:srcRect/>
                  <a:stretch>
                    <a:fillRect/>
                  </a:stretch>
                </a:blipFill>
              </a:rPr>
              <a:t>История </a:t>
            </a:r>
            <a:endParaRPr lang="ru-RU" b="1" dirty="0">
              <a:blipFill dpi="0" rotWithShape="1">
                <a:blip r:embed="rId3">
                  <a:extLst>
                    <a:ext uri="{28A0092B-C50C-407E-A947-70E740481C1C}">
                      <a14:useLocalDpi xmlns:a14="http://schemas.microsoft.com/office/drawing/2010/main" val="0"/>
                    </a:ext>
                  </a:extLst>
                </a:blip>
                <a:srcRect/>
                <a:stretch>
                  <a:fillRect/>
                </a:stretch>
              </a:blipFill>
            </a:endParaRPr>
          </a:p>
        </p:txBody>
      </p:sp>
      <p:sp>
        <p:nvSpPr>
          <p:cNvPr id="3" name="Объект 2"/>
          <p:cNvSpPr>
            <a:spLocks noGrp="1"/>
          </p:cNvSpPr>
          <p:nvPr>
            <p:ph idx="1"/>
          </p:nvPr>
        </p:nvSpPr>
        <p:spPr>
          <a:xfrm>
            <a:off x="2123728" y="620688"/>
            <a:ext cx="5688632" cy="5904656"/>
          </a:xfrm>
        </p:spPr>
        <p:txBody>
          <a:bodyPr>
            <a:noAutofit/>
          </a:bodyPr>
          <a:lstStyle/>
          <a:p>
            <a:pPr marL="0" indent="0" algn="ctr">
              <a:buNone/>
            </a:pPr>
            <a:r>
              <a:rPr lang="ru-RU" sz="2000" b="1" dirty="0">
                <a:ln w="3175">
                  <a:solidFill>
                    <a:srgbClr val="00B0F0"/>
                  </a:solidFill>
                </a:ln>
                <a:latin typeface="Helvetica Neue"/>
              </a:rPr>
              <a:t>Мир животных всегда имел и имеет очень важное значение для нас. Наши отдаленные предки, жившие 100-150 тыс. лет назад, знали диких зверей, птиц, рыб и других животных. Это и понятно: ведь жизнь людей во многом зависела от охоты и рыболовства. Мясо добытых животных было одним из основных источников питания, из шкур убитых зверей изготовляли одежду, из костей - ножи, скребки, иглы, наконечники копий. Сухожилия использовали при шитье шкур вместо ниток и для тетивы лука. Успех охоты зависел не только от силы и ловкости охотников.</a:t>
            </a:r>
            <a:endParaRPr lang="ru-RU" b="1" dirty="0">
              <a:ln w="3175">
                <a:solidFill>
                  <a:srgbClr val="00B0F0"/>
                </a:solidFill>
              </a:ln>
            </a:endParaRPr>
          </a:p>
        </p:txBody>
      </p:sp>
    </p:spTree>
    <p:extLst>
      <p:ext uri="{BB962C8B-B14F-4D97-AF65-F5344CB8AC3E}">
        <p14:creationId xmlns:p14="http://schemas.microsoft.com/office/powerpoint/2010/main" val="3788564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123\Downloads\Новая папка (6)\AnimalsPrintMin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3047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96552" y="0"/>
            <a:ext cx="9540552" cy="548680"/>
          </a:xfrm>
        </p:spPr>
        <p:txBody>
          <a:bodyPr>
            <a:noAutofit/>
          </a:bodyPr>
          <a:lstStyle/>
          <a:p>
            <a:r>
              <a:rPr lang="ru-RU" b="1" dirty="0" smtClean="0">
                <a:blipFill dpi="0" rotWithShape="1">
                  <a:blip r:embed="rId3">
                    <a:extLst>
                      <a:ext uri="{28A0092B-C50C-407E-A947-70E740481C1C}">
                        <a14:useLocalDpi xmlns:a14="http://schemas.microsoft.com/office/drawing/2010/main" val="0"/>
                      </a:ext>
                    </a:extLst>
                  </a:blip>
                  <a:srcRect/>
                  <a:stretch>
                    <a:fillRect/>
                  </a:stretch>
                </a:blipFill>
              </a:rPr>
              <a:t>История </a:t>
            </a:r>
            <a:endParaRPr lang="ru-RU" b="1" dirty="0">
              <a:blipFill dpi="0" rotWithShape="1">
                <a:blip r:embed="rId3">
                  <a:extLst>
                    <a:ext uri="{28A0092B-C50C-407E-A947-70E740481C1C}">
                      <a14:useLocalDpi xmlns:a14="http://schemas.microsoft.com/office/drawing/2010/main" val="0"/>
                    </a:ext>
                  </a:extLst>
                </a:blip>
                <a:srcRect/>
                <a:stretch>
                  <a:fillRect/>
                </a:stretch>
              </a:blipFill>
            </a:endParaRPr>
          </a:p>
        </p:txBody>
      </p:sp>
      <p:sp>
        <p:nvSpPr>
          <p:cNvPr id="3" name="Объект 2"/>
          <p:cNvSpPr>
            <a:spLocks noGrp="1"/>
          </p:cNvSpPr>
          <p:nvPr>
            <p:ph idx="1"/>
          </p:nvPr>
        </p:nvSpPr>
        <p:spPr>
          <a:xfrm>
            <a:off x="1907704" y="620688"/>
            <a:ext cx="7222768" cy="6237312"/>
          </a:xfrm>
        </p:spPr>
        <p:txBody>
          <a:bodyPr>
            <a:normAutofit fontScale="92500" lnSpcReduction="10000"/>
          </a:bodyPr>
          <a:lstStyle/>
          <a:p>
            <a:pPr marL="0" indent="0" algn="ctr">
              <a:buNone/>
            </a:pPr>
            <a:r>
              <a:rPr lang="ru-RU" sz="2600" b="1" dirty="0" smtClean="0">
                <a:ln>
                  <a:solidFill>
                    <a:srgbClr val="00B0F0"/>
                  </a:solidFill>
                </a:ln>
                <a:solidFill>
                  <a:srgbClr val="002060"/>
                </a:solidFill>
                <a:latin typeface="Helvetica Neue"/>
              </a:rPr>
              <a:t>Но </a:t>
            </a:r>
            <a:r>
              <a:rPr lang="ru-RU" sz="2600" b="1" dirty="0">
                <a:ln>
                  <a:solidFill>
                    <a:srgbClr val="00B0F0"/>
                  </a:solidFill>
                </a:ln>
                <a:solidFill>
                  <a:srgbClr val="002060"/>
                </a:solidFill>
                <a:latin typeface="Helvetica Neue"/>
              </a:rPr>
              <a:t>и от умения обнаружить гнездо птицы или логово зверя, найти нужный след. Выбрать подходящее время для облавы. Одних животных нужно было ловить в расставленные силки и сети, других - подстерегать, притаившись, третьих - с шумом преследовать всем племенем и загонять в замаскированные ямы. Человеку было также важно спасаться от хищников. Отличать ядовитых змей от безвредных. Изучив повадки диких зверей, древние люди сумели приручить некоторых из них. Первым домашним животным стала собака, которую использовали как помощника на охоте. Позднее появились домашние свиньи. Рогатый скот, домашние птицы.</a:t>
            </a:r>
          </a:p>
          <a:p>
            <a:pPr marL="0" indent="0" algn="ctr">
              <a:buNone/>
            </a:pPr>
            <a:r>
              <a:rPr lang="ru-RU" sz="2600" b="1" dirty="0">
                <a:ln>
                  <a:solidFill>
                    <a:srgbClr val="00B0F0"/>
                  </a:solidFill>
                </a:ln>
                <a:solidFill>
                  <a:srgbClr val="002060"/>
                </a:solidFill>
                <a:latin typeface="Helvetica Neue"/>
              </a:rPr>
              <a:t> </a:t>
            </a:r>
          </a:p>
          <a:p>
            <a:pPr algn="ctr"/>
            <a:endParaRPr lang="ru-RU" sz="2400"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467" y="192086"/>
            <a:ext cx="1268413" cy="3236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1634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123\Downloads\Новая папка (6)\AnimalsPrint2Min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160"/>
            <a:ext cx="9144000" cy="686816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с двумя скругленными противолежащими углами 4"/>
          <p:cNvSpPr/>
          <p:nvPr/>
        </p:nvSpPr>
        <p:spPr>
          <a:xfrm>
            <a:off x="117907" y="2886562"/>
            <a:ext cx="6740093" cy="3638782"/>
          </a:xfrm>
          <a:prstGeom prst="round2Diag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0" y="0"/>
            <a:ext cx="9252520" cy="692696"/>
          </a:xfrm>
        </p:spPr>
        <p:txBody>
          <a:bodyPr>
            <a:normAutofit/>
          </a:bodyPr>
          <a:lstStyle/>
          <a:p>
            <a:r>
              <a:rPr lang="ru-RU" sz="3200" b="1" dirty="0">
                <a:blipFill dpi="0" rotWithShape="1">
                  <a:blip r:embed="rId3">
                    <a:extLst>
                      <a:ext uri="{28A0092B-C50C-407E-A947-70E740481C1C}">
                        <a14:useLocalDpi xmlns:a14="http://schemas.microsoft.com/office/drawing/2010/main" val="0"/>
                      </a:ext>
                    </a:extLst>
                  </a:blip>
                  <a:srcRect/>
                  <a:stretch>
                    <a:fillRect/>
                  </a:stretch>
                </a:blipFill>
                <a:latin typeface="Helvetica Neue"/>
                <a:ea typeface="+mn-ea"/>
                <a:cs typeface="+mn-cs"/>
              </a:rPr>
              <a:t>Значение</a:t>
            </a:r>
            <a:r>
              <a:rPr lang="ru-RU" sz="3200" dirty="0">
                <a:blipFill dpi="0" rotWithShape="1">
                  <a:blip r:embed="rId3">
                    <a:extLst>
                      <a:ext uri="{28A0092B-C50C-407E-A947-70E740481C1C}">
                        <a14:useLocalDpi xmlns:a14="http://schemas.microsoft.com/office/drawing/2010/main" val="0"/>
                      </a:ext>
                    </a:extLst>
                  </a:blip>
                  <a:srcRect/>
                  <a:stretch>
                    <a:fillRect/>
                  </a:stretch>
                </a:blipFill>
                <a:latin typeface="Helvetica Neue"/>
                <a:ea typeface="+mn-ea"/>
                <a:cs typeface="+mn-cs"/>
              </a:rPr>
              <a:t> </a:t>
            </a:r>
            <a:r>
              <a:rPr lang="ru-RU" sz="3200" b="1" dirty="0">
                <a:blipFill dpi="0" rotWithShape="1">
                  <a:blip r:embed="rId3">
                    <a:extLst>
                      <a:ext uri="{28A0092B-C50C-407E-A947-70E740481C1C}">
                        <a14:useLocalDpi xmlns:a14="http://schemas.microsoft.com/office/drawing/2010/main" val="0"/>
                      </a:ext>
                    </a:extLst>
                  </a:blip>
                  <a:srcRect/>
                  <a:stretch>
                    <a:fillRect/>
                  </a:stretch>
                </a:blipFill>
                <a:latin typeface="Helvetica Neue"/>
                <a:ea typeface="+mn-ea"/>
                <a:cs typeface="+mn-cs"/>
              </a:rPr>
              <a:t>животных</a:t>
            </a:r>
            <a:endParaRPr lang="ru-RU" sz="6600" dirty="0">
              <a:blipFill dpi="0" rotWithShape="1">
                <a:blip r:embed="rId3">
                  <a:extLst>
                    <a:ext uri="{28A0092B-C50C-407E-A947-70E740481C1C}">
                      <a14:useLocalDpi xmlns:a14="http://schemas.microsoft.com/office/drawing/2010/main" val="0"/>
                    </a:ext>
                  </a:extLst>
                </a:blip>
                <a:srcRect/>
                <a:stretch>
                  <a:fillRect/>
                </a:stretch>
              </a:blipFill>
            </a:endParaRPr>
          </a:p>
        </p:txBody>
      </p:sp>
      <p:sp>
        <p:nvSpPr>
          <p:cNvPr id="3" name="Объект 2"/>
          <p:cNvSpPr>
            <a:spLocks noGrp="1"/>
          </p:cNvSpPr>
          <p:nvPr>
            <p:ph idx="1"/>
          </p:nvPr>
        </p:nvSpPr>
        <p:spPr>
          <a:xfrm>
            <a:off x="0" y="692696"/>
            <a:ext cx="6876256" cy="2376264"/>
          </a:xfrm>
        </p:spPr>
        <p:txBody>
          <a:bodyPr>
            <a:normAutofit fontScale="85000" lnSpcReduction="10000"/>
          </a:bodyPr>
          <a:lstStyle/>
          <a:p>
            <a:pPr marL="0" indent="0" algn="ctr">
              <a:buNone/>
            </a:pPr>
            <a:r>
              <a:rPr lang="ru-RU" b="1" dirty="0">
                <a:solidFill>
                  <a:srgbClr val="002060"/>
                </a:solidFill>
                <a:latin typeface="Helvetica Neue"/>
              </a:rPr>
              <a:t>Значение</a:t>
            </a:r>
            <a:r>
              <a:rPr lang="ru-RU" dirty="0">
                <a:solidFill>
                  <a:srgbClr val="002060"/>
                </a:solidFill>
                <a:latin typeface="Helvetica Neue"/>
              </a:rPr>
              <a:t> </a:t>
            </a:r>
            <a:r>
              <a:rPr lang="ru-RU" b="1" dirty="0">
                <a:solidFill>
                  <a:srgbClr val="002060"/>
                </a:solidFill>
                <a:latin typeface="Helvetica Neue"/>
              </a:rPr>
              <a:t>животных</a:t>
            </a:r>
            <a:r>
              <a:rPr lang="ru-RU" dirty="0">
                <a:solidFill>
                  <a:srgbClr val="002060"/>
                </a:solidFill>
                <a:latin typeface="Helvetica Neue"/>
              </a:rPr>
              <a:t> в природе столь же велико, как и </a:t>
            </a:r>
            <a:r>
              <a:rPr lang="ru-RU" b="1" dirty="0">
                <a:solidFill>
                  <a:srgbClr val="002060"/>
                </a:solidFill>
                <a:latin typeface="Helvetica Neue"/>
              </a:rPr>
              <a:t>значение</a:t>
            </a:r>
            <a:r>
              <a:rPr lang="ru-RU" dirty="0">
                <a:solidFill>
                  <a:srgbClr val="002060"/>
                </a:solidFill>
                <a:latin typeface="Helvetica Neue"/>
              </a:rPr>
              <a:t> растений. Многие растения опыляются только животными, что животные играют большую роль и в распространении семян некоторых растений. </a:t>
            </a:r>
            <a:endParaRPr lang="ru-RU" dirty="0">
              <a:solidFill>
                <a:srgbClr val="002060"/>
              </a:solidFill>
            </a:endParaRPr>
          </a:p>
        </p:txBody>
      </p:sp>
      <p:sp>
        <p:nvSpPr>
          <p:cNvPr id="4" name="Прямоугольник 3"/>
          <p:cNvSpPr/>
          <p:nvPr/>
        </p:nvSpPr>
        <p:spPr>
          <a:xfrm>
            <a:off x="121356" y="3200925"/>
            <a:ext cx="6750496" cy="3010055"/>
          </a:xfrm>
          <a:prstGeom prst="rect">
            <a:avLst/>
          </a:prstGeom>
          <a:noFill/>
        </p:spPr>
        <p:txBody>
          <a:bodyPr wrap="square">
            <a:spAutoFit/>
          </a:bodyPr>
          <a:lstStyle/>
          <a:p>
            <a:pPr lvl="0" algn="ctr">
              <a:spcBef>
                <a:spcPct val="20000"/>
              </a:spcBef>
            </a:pPr>
            <a:r>
              <a:rPr lang="ru-RU" sz="2400" dirty="0">
                <a:solidFill>
                  <a:srgbClr val="002060"/>
                </a:solidFill>
                <a:latin typeface="Helvetica Neue"/>
              </a:rPr>
              <a:t>Дождевые черви, муравьи и другие мелкие животные постоянно вносят в почву органические вещества, измельчают их и тем самым способствуют созданию перегноя. Через норки этих роющих </a:t>
            </a:r>
            <a:r>
              <a:rPr lang="ru-RU" sz="2400" b="1" dirty="0">
                <a:solidFill>
                  <a:srgbClr val="002060"/>
                </a:solidFill>
                <a:latin typeface="Helvetica Neue"/>
              </a:rPr>
              <a:t>животных</a:t>
            </a:r>
            <a:r>
              <a:rPr lang="ru-RU" sz="2400" dirty="0">
                <a:solidFill>
                  <a:srgbClr val="002060"/>
                </a:solidFill>
                <a:latin typeface="Helvetica Neue"/>
              </a:rPr>
              <a:t> легче проникают к корням необходимые для жизни растений вода и воздух.  </a:t>
            </a:r>
          </a:p>
          <a:p>
            <a:pPr marL="342900" lvl="0" indent="-342900" algn="ctr">
              <a:spcBef>
                <a:spcPct val="20000"/>
              </a:spcBef>
              <a:buFont typeface="Arial" pitchFamily="34" charset="0"/>
              <a:buChar char="•"/>
            </a:pPr>
            <a:endParaRPr lang="ru-RU" dirty="0">
              <a:solidFill>
                <a:srgbClr val="92D050"/>
              </a:solidFill>
            </a:endParaRPr>
          </a:p>
        </p:txBody>
      </p:sp>
      <p:pic>
        <p:nvPicPr>
          <p:cNvPr id="3076" name="Picture 4" descr="C:\Users\123\Downloads\Новая папка (6)\0_7c687_af7a78d2_L.jpg"/>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0" y="4705952"/>
            <a:ext cx="2209800" cy="2228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5666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123\Downloads\Новая папка (6)\1285067936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672"/>
            <a:ext cx="9144000" cy="5832648"/>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547664" y="4581128"/>
            <a:ext cx="6336704" cy="1080120"/>
          </a:xfrm>
        </p:spPr>
        <p:txBody>
          <a:bodyPr>
            <a:noAutofit/>
          </a:bodyPr>
          <a:lstStyle/>
          <a:p>
            <a:pPr lvl="0">
              <a:spcBef>
                <a:spcPct val="20000"/>
              </a:spcBef>
            </a:pPr>
            <a:r>
              <a:rPr lang="ru-RU" sz="1800" b="1" dirty="0">
                <a:ln>
                  <a:solidFill>
                    <a:srgbClr val="002060"/>
                  </a:solidFill>
                </a:ln>
                <a:latin typeface="Helvetica Neue"/>
                <a:ea typeface="+mn-ea"/>
                <a:cs typeface="+mn-cs"/>
              </a:rPr>
              <a:t>Растения служат пищей растительноядным животным, а те в свою очередь хищным. Таким образом, животные не могут существовать без растений</a:t>
            </a:r>
            <a:r>
              <a:rPr lang="ru-RU" sz="1800" b="1" dirty="0" smtClean="0">
                <a:ln>
                  <a:solidFill>
                    <a:srgbClr val="002060"/>
                  </a:solidFill>
                </a:ln>
                <a:latin typeface="Helvetica Neue"/>
                <a:ea typeface="+mn-ea"/>
                <a:cs typeface="+mn-cs"/>
              </a:rPr>
              <a:t>..</a:t>
            </a:r>
            <a:r>
              <a:rPr lang="ru-RU" sz="2200" b="1" dirty="0">
                <a:ln>
                  <a:solidFill>
                    <a:srgbClr val="002060"/>
                  </a:solidFill>
                </a:ln>
                <a:solidFill>
                  <a:srgbClr val="002060"/>
                </a:solidFill>
                <a:latin typeface="Helvetica Neue"/>
                <a:ea typeface="+mn-ea"/>
                <a:cs typeface="+mn-cs"/>
              </a:rPr>
              <a:t/>
            </a:r>
            <a:br>
              <a:rPr lang="ru-RU" sz="2200" b="1" dirty="0">
                <a:ln>
                  <a:solidFill>
                    <a:srgbClr val="002060"/>
                  </a:solidFill>
                </a:ln>
                <a:solidFill>
                  <a:srgbClr val="002060"/>
                </a:solidFill>
                <a:latin typeface="Helvetica Neue"/>
                <a:ea typeface="+mn-ea"/>
                <a:cs typeface="+mn-cs"/>
              </a:rPr>
            </a:br>
            <a:endParaRPr lang="ru-RU" dirty="0">
              <a:blipFill dpi="0" rotWithShape="1">
                <a:blip r:embed="rId3">
                  <a:extLst>
                    <a:ext uri="{28A0092B-C50C-407E-A947-70E740481C1C}">
                      <a14:useLocalDpi xmlns:a14="http://schemas.microsoft.com/office/drawing/2010/main" val="0"/>
                    </a:ext>
                  </a:extLst>
                </a:blip>
                <a:srcRect/>
                <a:stretch>
                  <a:fillRect/>
                </a:stretch>
              </a:blipFill>
            </a:endParaRPr>
          </a:p>
        </p:txBody>
      </p:sp>
      <p:pic>
        <p:nvPicPr>
          <p:cNvPr id="4099" name="Picture 3" descr="C:\Users\123\Downloads\Новая папка (6)\5841354.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0" y="2706648"/>
            <a:ext cx="2987824" cy="4151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715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123\Downloads\Новая папка (6)\127938007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35496"/>
            <a:ext cx="9201022" cy="8928992"/>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259632" y="764704"/>
            <a:ext cx="6480720" cy="4464495"/>
          </a:xfrm>
        </p:spPr>
        <p:txBody>
          <a:bodyPr>
            <a:noAutofit/>
          </a:bodyPr>
          <a:lstStyle/>
          <a:p>
            <a:pPr marL="0" indent="0" algn="ctr">
              <a:buNone/>
            </a:pPr>
            <a:r>
              <a:rPr lang="ru-RU" sz="2400" b="1" dirty="0">
                <a:ln>
                  <a:solidFill>
                    <a:srgbClr val="00B050"/>
                  </a:solidFill>
                </a:ln>
                <a:solidFill>
                  <a:srgbClr val="00B050"/>
                </a:solidFill>
                <a:latin typeface="Helvetica Neue"/>
              </a:rPr>
              <a:t>С течением времени роль животных в жизни человека изменилась. Значение диких зверей в качестве источника пищи заметно снизилось, так как мясо, шерсть и молоко стали</a:t>
            </a:r>
            <a:endParaRPr lang="ru-RU" sz="2400" b="1" dirty="0" smtClean="0">
              <a:ln>
                <a:solidFill>
                  <a:srgbClr val="00B050"/>
                </a:solidFill>
              </a:ln>
              <a:solidFill>
                <a:srgbClr val="00B050"/>
              </a:solidFill>
              <a:latin typeface="Helvetica Neue"/>
            </a:endParaRPr>
          </a:p>
          <a:p>
            <a:pPr marL="0" indent="0" algn="ctr">
              <a:buNone/>
            </a:pPr>
            <a:r>
              <a:rPr lang="ru-RU" sz="2400" b="1" dirty="0" smtClean="0">
                <a:ln>
                  <a:solidFill>
                    <a:srgbClr val="00B050"/>
                  </a:solidFill>
                </a:ln>
                <a:solidFill>
                  <a:srgbClr val="00B050"/>
                </a:solidFill>
                <a:latin typeface="Helvetica Neue"/>
              </a:rPr>
              <a:t>              получать </a:t>
            </a:r>
            <a:r>
              <a:rPr lang="ru-RU" sz="2400" b="1" dirty="0">
                <a:ln>
                  <a:solidFill>
                    <a:srgbClr val="00B050"/>
                  </a:solidFill>
                </a:ln>
                <a:solidFill>
                  <a:srgbClr val="00B050"/>
                </a:solidFill>
                <a:latin typeface="Helvetica Neue"/>
              </a:rPr>
              <a:t>от домашних животных. </a:t>
            </a:r>
            <a:r>
              <a:rPr lang="ru-RU" sz="2400" b="1" dirty="0" smtClean="0">
                <a:ln>
                  <a:solidFill>
                    <a:srgbClr val="00B050"/>
                  </a:solidFill>
                </a:ln>
                <a:solidFill>
                  <a:srgbClr val="00B050"/>
                </a:solidFill>
                <a:latin typeface="Helvetica Neue"/>
              </a:rPr>
              <a:t>Но           </a:t>
            </a:r>
          </a:p>
          <a:p>
            <a:pPr marL="0" indent="0" algn="ctr">
              <a:buNone/>
            </a:pPr>
            <a:r>
              <a:rPr lang="ru-RU" sz="2400" b="1" dirty="0">
                <a:ln>
                  <a:solidFill>
                    <a:srgbClr val="00B050"/>
                  </a:solidFill>
                </a:ln>
                <a:solidFill>
                  <a:srgbClr val="00B050"/>
                </a:solidFill>
                <a:latin typeface="Helvetica Neue"/>
              </a:rPr>
              <a:t> </a:t>
            </a:r>
            <a:r>
              <a:rPr lang="ru-RU" sz="2400" b="1" dirty="0" smtClean="0">
                <a:ln>
                  <a:solidFill>
                    <a:srgbClr val="00B050"/>
                  </a:solidFill>
                </a:ln>
                <a:solidFill>
                  <a:srgbClr val="00B050"/>
                </a:solidFill>
                <a:latin typeface="Helvetica Neue"/>
              </a:rPr>
              <a:t>               у </a:t>
            </a:r>
            <a:r>
              <a:rPr lang="ru-RU" sz="2400" b="1" dirty="0">
                <a:ln>
                  <a:solidFill>
                    <a:srgbClr val="00B050"/>
                  </a:solidFill>
                </a:ln>
                <a:solidFill>
                  <a:srgbClr val="00B050"/>
                </a:solidFill>
                <a:latin typeface="Helvetica Neue"/>
              </a:rPr>
              <a:t>человека появились </a:t>
            </a:r>
            <a:r>
              <a:rPr lang="ru-RU" sz="2400" b="1" dirty="0" smtClean="0">
                <a:ln>
                  <a:solidFill>
                    <a:srgbClr val="00B050"/>
                  </a:solidFill>
                </a:ln>
                <a:solidFill>
                  <a:srgbClr val="00B050"/>
                </a:solidFill>
                <a:latin typeface="Helvetica Neue"/>
              </a:rPr>
              <a:t>новые</a:t>
            </a:r>
          </a:p>
          <a:p>
            <a:pPr marL="0" indent="0" algn="ctr">
              <a:buNone/>
            </a:pPr>
            <a:r>
              <a:rPr lang="ru-RU" sz="2400" b="1" dirty="0">
                <a:ln>
                  <a:solidFill>
                    <a:srgbClr val="00B050"/>
                  </a:solidFill>
                </a:ln>
                <a:solidFill>
                  <a:srgbClr val="00B050"/>
                </a:solidFill>
                <a:latin typeface="Helvetica Neue"/>
              </a:rPr>
              <a:t> </a:t>
            </a:r>
            <a:r>
              <a:rPr lang="ru-RU" sz="2400" b="1" dirty="0" smtClean="0">
                <a:ln>
                  <a:solidFill>
                    <a:srgbClr val="00B050"/>
                  </a:solidFill>
                </a:ln>
                <a:solidFill>
                  <a:srgbClr val="00B050"/>
                </a:solidFill>
                <a:latin typeface="Helvetica Neue"/>
              </a:rPr>
              <a:t>          враги </a:t>
            </a:r>
            <a:r>
              <a:rPr lang="ru-RU" sz="2400" b="1" dirty="0">
                <a:ln>
                  <a:solidFill>
                    <a:srgbClr val="00B050"/>
                  </a:solidFill>
                </a:ln>
                <a:solidFill>
                  <a:srgbClr val="00B050"/>
                </a:solidFill>
                <a:latin typeface="Helvetica Neue"/>
              </a:rPr>
              <a:t>из мира животных - </a:t>
            </a:r>
            <a:r>
              <a:rPr lang="ru-RU" sz="2400" b="1" dirty="0" smtClean="0">
                <a:ln>
                  <a:solidFill>
                    <a:srgbClr val="00B050"/>
                  </a:solidFill>
                </a:ln>
                <a:solidFill>
                  <a:srgbClr val="00B050"/>
                </a:solidFill>
                <a:latin typeface="Helvetica Neue"/>
              </a:rPr>
              <a:t> </a:t>
            </a:r>
          </a:p>
          <a:p>
            <a:pPr marL="0" indent="0" algn="ctr">
              <a:buNone/>
            </a:pPr>
            <a:r>
              <a:rPr lang="ru-RU" sz="2400" b="1" dirty="0">
                <a:ln>
                  <a:solidFill>
                    <a:srgbClr val="00B050"/>
                  </a:solidFill>
                </a:ln>
                <a:solidFill>
                  <a:srgbClr val="00B050"/>
                </a:solidFill>
                <a:latin typeface="Helvetica Neue"/>
              </a:rPr>
              <a:t> </a:t>
            </a:r>
            <a:r>
              <a:rPr lang="ru-RU" sz="2400" b="1" dirty="0" smtClean="0">
                <a:ln>
                  <a:solidFill>
                    <a:srgbClr val="00B050"/>
                  </a:solidFill>
                </a:ln>
                <a:solidFill>
                  <a:srgbClr val="00B050"/>
                </a:solidFill>
                <a:latin typeface="Helvetica Neue"/>
              </a:rPr>
              <a:t>      различные </a:t>
            </a:r>
            <a:r>
              <a:rPr lang="ru-RU" sz="2400" b="1" dirty="0">
                <a:ln>
                  <a:solidFill>
                    <a:srgbClr val="00B050"/>
                  </a:solidFill>
                </a:ln>
                <a:solidFill>
                  <a:srgbClr val="00B050"/>
                </a:solidFill>
                <a:latin typeface="Helvetica Neue"/>
              </a:rPr>
              <a:t>насекомые, вредившие культурным растениям.</a:t>
            </a:r>
            <a:endParaRPr lang="ru-RU" sz="4400" b="1" dirty="0">
              <a:ln>
                <a:solidFill>
                  <a:srgbClr val="00B050"/>
                </a:solidFill>
              </a:ln>
              <a:solidFill>
                <a:srgbClr val="00B050"/>
              </a:solidFill>
            </a:endParaRPr>
          </a:p>
        </p:txBody>
      </p:sp>
    </p:spTree>
    <p:extLst>
      <p:ext uri="{BB962C8B-B14F-4D97-AF65-F5344CB8AC3E}">
        <p14:creationId xmlns:p14="http://schemas.microsoft.com/office/powerpoint/2010/main" val="32161137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123\Downloads\Новая папка (6)\1247399801_ne-grust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50" y="0"/>
            <a:ext cx="917535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899592" y="1124744"/>
            <a:ext cx="4608512" cy="5328592"/>
          </a:xfrm>
        </p:spPr>
        <p:txBody>
          <a:bodyPr>
            <a:noAutofit/>
          </a:bodyPr>
          <a:lstStyle/>
          <a:p>
            <a:pPr marL="0" lvl="0" indent="0" algn="ctr">
              <a:buNone/>
            </a:pPr>
            <a:r>
              <a:rPr lang="ru-RU" sz="1800" b="1" dirty="0">
                <a:ln w="1905"/>
                <a:solidFill>
                  <a:schemeClr val="accent6">
                    <a:lumMod val="50000"/>
                  </a:schemeClr>
                </a:solidFill>
                <a:effectLst>
                  <a:innerShdw blurRad="69850" dist="43180" dir="5400000">
                    <a:srgbClr val="000000">
                      <a:alpha val="65000"/>
                    </a:srgbClr>
                  </a:innerShdw>
                </a:effectLst>
                <a:latin typeface="Helvetica Neue"/>
              </a:rPr>
              <a:t>Известно, что животные играют очень важную роль в обеспечении населения Земли продуктами питания и сырьем для промышленности. Значительную долю продуктов питания, а также кожу, воск, шелк, шерсть и другое сырье человек получает от домашних животных. Рыболовство, особенно морское, промысел ракообразных и моллюсков также имеют важное значение для получения пищевых продуктов, витаминов. </a:t>
            </a:r>
            <a:endParaRPr lang="ru-RU" sz="3600" b="1" dirty="0">
              <a:ln w="1905"/>
              <a:solidFill>
                <a:schemeClr val="accent6">
                  <a:lumMod val="50000"/>
                </a:schemeClr>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7806256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123\Downloads\Новая папка (6)\7619499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1" y="0"/>
            <a:ext cx="9138285"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Половина рамки 5"/>
          <p:cNvSpPr/>
          <p:nvPr/>
        </p:nvSpPr>
        <p:spPr>
          <a:xfrm>
            <a:off x="251520" y="692696"/>
            <a:ext cx="504056" cy="1800200"/>
          </a:xfrm>
          <a:prstGeom prst="halfFrame">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7" name="Половина рамки 6"/>
          <p:cNvSpPr/>
          <p:nvPr/>
        </p:nvSpPr>
        <p:spPr>
          <a:xfrm rot="10800000">
            <a:off x="8442684" y="821505"/>
            <a:ext cx="467544" cy="1656184"/>
          </a:xfrm>
          <a:prstGeom prst="halfFrame">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 name="Прямоугольник 3"/>
          <p:cNvSpPr/>
          <p:nvPr/>
        </p:nvSpPr>
        <p:spPr>
          <a:xfrm>
            <a:off x="755576" y="2274838"/>
            <a:ext cx="7200800" cy="3046988"/>
          </a:xfrm>
          <a:prstGeom prst="rect">
            <a:avLst/>
          </a:prstGeom>
        </p:spPr>
        <p:txBody>
          <a:bodyPr wrap="square">
            <a:spAutoFit/>
          </a:bodyPr>
          <a:lstStyle/>
          <a:p>
            <a:pPr lvl="0">
              <a:spcBef>
                <a:spcPct val="20000"/>
              </a:spcBef>
            </a:pPr>
            <a:r>
              <a:rPr lang="ru-RU" sz="3200" i="1" dirty="0">
                <a:solidFill>
                  <a:srgbClr val="FF0066"/>
                </a:solidFill>
                <a:latin typeface="Helvetica Neue"/>
              </a:rPr>
              <a:t>Многие животные (например, птицы и хищные насекомые) играют большую роль в уничтожении вредителей культурных и ценных дикорастущих растений.</a:t>
            </a:r>
            <a:endParaRPr lang="ru-RU" sz="3200" i="1" dirty="0">
              <a:solidFill>
                <a:srgbClr val="FF0066"/>
              </a:solidFill>
            </a:endParaRPr>
          </a:p>
        </p:txBody>
      </p:sp>
    </p:spTree>
    <p:extLst>
      <p:ext uri="{BB962C8B-B14F-4D97-AF65-F5344CB8AC3E}">
        <p14:creationId xmlns:p14="http://schemas.microsoft.com/office/powerpoint/2010/main" val="258737162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240</Words>
  <Application>Microsoft Office PowerPoint</Application>
  <PresentationFormat>Экран (4:3)</PresentationFormat>
  <Paragraphs>19</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Calibri</vt:lpstr>
      <vt:lpstr>Haettenschweiler</vt:lpstr>
      <vt:lpstr>Helvetica Neue</vt:lpstr>
      <vt:lpstr>Тема Office</vt:lpstr>
      <vt:lpstr>Значение животных в природе и в жизни человека.</vt:lpstr>
      <vt:lpstr>Презентация PowerPoint</vt:lpstr>
      <vt:lpstr>История </vt:lpstr>
      <vt:lpstr>История </vt:lpstr>
      <vt:lpstr>Значение животных</vt:lpstr>
      <vt:lpstr>Растения служат пищей растительноядным животным, а те в свою очередь хищным. Таким образом, животные не могут существовать без растений.. </vt:lpstr>
      <vt:lpstr>Презентация PowerPoint</vt:lpstr>
      <vt:lpstr>Презентация PowerPoint</vt:lpstr>
      <vt:lpstr>Презентация PowerPoint</vt:lpstr>
      <vt:lpstr>Спасибо за внимание  До  встречи!  Рекомендация к просмотру: https://bytrina11.ru/mir-zhivotnyih/kakuyu-rol-igrayut-zhivotnye-v-prirode-i-zhizni-cheloveka.html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Значение животных в природе и в жизни человека.</dc:title>
  <dc:creator>Дмитрий</dc:creator>
  <cp:lastModifiedBy>Михаил</cp:lastModifiedBy>
  <cp:revision>19</cp:revision>
  <dcterms:created xsi:type="dcterms:W3CDTF">2014-11-16T09:14:04Z</dcterms:created>
  <dcterms:modified xsi:type="dcterms:W3CDTF">2020-12-27T14:57:15Z</dcterms:modified>
</cp:coreProperties>
</file>