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92" r:id="rId3"/>
    <p:sldId id="257" r:id="rId4"/>
    <p:sldId id="288" r:id="rId5"/>
    <p:sldId id="289" r:id="rId6"/>
    <p:sldId id="293" r:id="rId7"/>
    <p:sldId id="294" r:id="rId8"/>
    <p:sldId id="290" r:id="rId9"/>
    <p:sldId id="261" r:id="rId10"/>
    <p:sldId id="295" r:id="rId11"/>
    <p:sldId id="296" r:id="rId12"/>
    <p:sldId id="297" r:id="rId13"/>
    <p:sldId id="258" r:id="rId14"/>
    <p:sldId id="263" r:id="rId15"/>
    <p:sldId id="273" r:id="rId16"/>
    <p:sldId id="278" r:id="rId17"/>
    <p:sldId id="279" r:id="rId18"/>
    <p:sldId id="280" r:id="rId19"/>
    <p:sldId id="298" r:id="rId20"/>
    <p:sldId id="283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7" d="100"/>
          <a:sy n="77" d="100"/>
        </p:scale>
        <p:origin x="-1176" y="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FF0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B58C-4FFB-B9FD-ACA916FE2B21}"/>
              </c:ext>
            </c:extLst>
          </c:dPt>
          <c:dPt>
            <c:idx val="1"/>
            <c:bubble3D val="0"/>
            <c:spPr>
              <a:solidFill>
                <a:srgbClr val="3333CC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B58C-4FFB-B9FD-ACA916FE2B21}"/>
              </c:ext>
            </c:extLst>
          </c:dPt>
          <c:dPt>
            <c:idx val="2"/>
            <c:bubble3D val="0"/>
            <c:spPr>
              <a:solidFill>
                <a:srgbClr val="0099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B58C-4FFB-B9FD-ACA916FE2B2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Лист1!$A$1:$A$3</c:f>
              <c:strCache>
                <c:ptCount val="3"/>
                <c:pt idx="0">
                  <c:v>школьники</c:v>
                </c:pt>
                <c:pt idx="1">
                  <c:v>молодёжь в возрасте от 16 до 30 лет</c:v>
                </c:pt>
                <c:pt idx="2">
                  <c:v>люди старше 30 лет</c:v>
                </c:pt>
              </c:strCache>
            </c:strRef>
          </c:cat>
          <c:val>
            <c:numRef>
              <c:f>Лист1!$B$1:$B$3</c:f>
              <c:numCache>
                <c:formatCode>0%</c:formatCode>
                <c:ptCount val="3"/>
                <c:pt idx="0">
                  <c:v>0.2</c:v>
                </c:pt>
                <c:pt idx="1">
                  <c:v>0.60000000000000053</c:v>
                </c:pt>
                <c:pt idx="2">
                  <c:v>0.2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B58C-4FFB-B9FD-ACA916FE2B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60090419947506568"/>
          <c:y val="0.18923884514435732"/>
          <c:w val="0.38242913385826843"/>
          <c:h val="0.76986193293885719"/>
        </c:manualLayout>
      </c:layout>
      <c:overlay val="0"/>
      <c:txPr>
        <a:bodyPr/>
        <a:lstStyle/>
        <a:p>
          <a:pPr>
            <a:defRPr sz="2400" b="1">
              <a:latin typeface="Liberation Serif" pitchFamily="18" charset="0"/>
            </a:defRPr>
          </a:pPr>
          <a:endParaRPr lang="ru-RU"/>
        </a:p>
      </c:txPr>
    </c:legend>
    <c:plotVisOnly val="1"/>
    <c:dispBlanksAs val="zero"/>
    <c:showDLblsOverMax val="0"/>
  </c:chart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22.10.2019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22.10.2019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22.10.2019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бъект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Объект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Объект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Объект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Объект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22.10.2019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22.10.2019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63633" y="4293096"/>
            <a:ext cx="7854696" cy="1968624"/>
          </a:xfrm>
        </p:spPr>
        <p:txBody>
          <a:bodyPr>
            <a:normAutofit/>
          </a:bodyPr>
          <a:lstStyle/>
          <a:p>
            <a:pPr algn="r"/>
            <a:endParaRPr lang="ru-RU" dirty="0" smtClean="0">
              <a:latin typeface="Liberation Serif" pitchFamily="18" charset="0"/>
              <a:cs typeface="Times New Roman" pitchFamily="18" charset="0"/>
            </a:endParaRPr>
          </a:p>
          <a:p>
            <a:pPr algn="r"/>
            <a:endParaRPr lang="ru-RU" dirty="0">
              <a:latin typeface="Liberation Serif" pitchFamily="18" charset="0"/>
              <a:cs typeface="Times New Roman" pitchFamily="18" charset="0"/>
            </a:endParaRPr>
          </a:p>
          <a:p>
            <a:pPr algn="r"/>
            <a:r>
              <a:rPr lang="ru-RU" dirty="0" smtClean="0">
                <a:latin typeface="Liberation Serif" pitchFamily="18" charset="0"/>
                <a:cs typeface="Times New Roman" pitchFamily="18" charset="0"/>
              </a:rPr>
              <a:t>Региональный оператор </a:t>
            </a:r>
            <a:r>
              <a:rPr lang="ru-RU" dirty="0" err="1" smtClean="0">
                <a:latin typeface="Liberation Serif" pitchFamily="18" charset="0"/>
                <a:cs typeface="Times New Roman" pitchFamily="18" charset="0"/>
              </a:rPr>
              <a:t>спт</a:t>
            </a:r>
            <a:r>
              <a:rPr lang="ru-RU" dirty="0" smtClean="0">
                <a:latin typeface="Liberation Serif" pitchFamily="18" charset="0"/>
                <a:cs typeface="Times New Roman" pitchFamily="18" charset="0"/>
              </a:rPr>
              <a:t> ем</a:t>
            </a:r>
          </a:p>
          <a:p>
            <a:pPr algn="r"/>
            <a:r>
              <a:rPr lang="ru-RU" dirty="0" smtClean="0">
                <a:latin typeface="Liberation Serif" pitchFamily="18" charset="0"/>
                <a:cs typeface="Times New Roman" pitchFamily="18" charset="0"/>
              </a:rPr>
              <a:t> по Свердловской области</a:t>
            </a:r>
          </a:p>
          <a:p>
            <a:pPr algn="r"/>
            <a:r>
              <a:rPr lang="ru-RU" dirty="0" smtClean="0">
                <a:latin typeface="Liberation Serif" pitchFamily="18" charset="0"/>
                <a:cs typeface="Times New Roman" pitchFamily="18" charset="0"/>
              </a:rPr>
              <a:t> ГБУ СО ЦППМСП «Ладо»</a:t>
            </a:r>
            <a:endParaRPr lang="ru-RU" dirty="0">
              <a:latin typeface="Liberation Serif" pitchFamily="18" charset="0"/>
              <a:cs typeface="Times New Roman" pitchFamily="18" charset="0"/>
            </a:endParaRPr>
          </a:p>
          <a:p>
            <a:pPr algn="r"/>
            <a:endParaRPr lang="ru-RU" sz="1800" dirty="0" smtClean="0">
              <a:latin typeface="Liberation Serif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116632"/>
            <a:ext cx="7851648" cy="216024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Liberation Serif" pitchFamily="18" charset="0"/>
              </a:rPr>
              <a:t/>
            </a:r>
            <a:br>
              <a:rPr lang="ru-RU" dirty="0" smtClean="0">
                <a:latin typeface="Liberation Serif" pitchFamily="18" charset="0"/>
              </a:rPr>
            </a:br>
            <a:r>
              <a:rPr lang="ru-RU" dirty="0">
                <a:latin typeface="Liberation Serif" pitchFamily="18" charset="0"/>
              </a:rPr>
              <a:t/>
            </a:r>
            <a:br>
              <a:rPr lang="ru-RU" dirty="0">
                <a:latin typeface="Liberation Serif" pitchFamily="18" charset="0"/>
              </a:rPr>
            </a:b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  <a:t>Социально-психологическое тестирование  по единой методике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iberation Serif" pitchFamily="18" charset="0"/>
            </a:endParaRPr>
          </a:p>
        </p:txBody>
      </p:sp>
      <p:pic>
        <p:nvPicPr>
          <p:cNvPr id="1026" name="Picture 2" descr="C:\Users\Руководитель отдела\Desktop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780928"/>
            <a:ext cx="1381125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:\СПТ\Картинки для слайдов\statistika-med-ucheta-2018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7" y="548680"/>
            <a:ext cx="7922257" cy="58326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84497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28600"/>
            <a:ext cx="8856984" cy="758952"/>
          </a:xfrm>
        </p:spPr>
        <p:txBody>
          <a:bodyPr>
            <a:noAutofit/>
          </a:bodyPr>
          <a:lstStyle/>
          <a:p>
            <a:r>
              <a:rPr lang="ru-RU" sz="28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  <a:t>Возраст наркоманов в России по официальной статистике</a:t>
            </a:r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854055626"/>
              </p:ext>
            </p:extLst>
          </p:nvPr>
        </p:nvGraphicFramePr>
        <p:xfrm>
          <a:off x="301625" y="1527175"/>
          <a:ext cx="8504238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07014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332656"/>
            <a:ext cx="8712968" cy="492664"/>
          </a:xfrm>
        </p:spPr>
        <p:txBody>
          <a:bodyPr>
            <a:noAutofit/>
          </a:bodyPr>
          <a:lstStyle/>
          <a:p>
            <a:pPr algn="ctr"/>
            <a:r>
              <a:rPr lang="ru-RU" sz="28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  <a:t>Последствия </a:t>
            </a:r>
            <a:r>
              <a:rPr lang="ru-RU" sz="28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  <a:t>употребления современных наркотиков</a:t>
            </a:r>
            <a:endParaRPr lang="ru-RU" sz="28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iberation Serif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51520" y="1340768"/>
            <a:ext cx="5328592" cy="5517232"/>
          </a:xfrm>
        </p:spPr>
        <p:txBody>
          <a:bodyPr>
            <a:noAutofit/>
          </a:bodyPr>
          <a:lstStyle/>
          <a:p>
            <a:pPr algn="just">
              <a:spcAft>
                <a:spcPts val="600"/>
              </a:spcAft>
            </a:pPr>
            <a:r>
              <a:rPr lang="ru-RU" sz="2000" dirty="0" smtClean="0">
                <a:latin typeface="Liberation Serif" pitchFamily="18" charset="0"/>
                <a:cs typeface="Times New Roman" panose="02020603050405020304" pitchFamily="18" charset="0"/>
              </a:rPr>
              <a:t>снижение 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Liberation Serif" pitchFamily="18" charset="0"/>
                <a:cs typeface="Times New Roman" panose="02020603050405020304" pitchFamily="18" charset="0"/>
              </a:rPr>
              <a:t>интеллекта, деградация личности</a:t>
            </a:r>
            <a:r>
              <a:rPr lang="ru-RU" sz="2000" dirty="0" smtClean="0">
                <a:latin typeface="Liberation Serif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spcAft>
                <a:spcPts val="600"/>
              </a:spcAft>
            </a:pPr>
            <a:r>
              <a:rPr lang="ru-RU" sz="2000" dirty="0" smtClean="0">
                <a:latin typeface="Liberation Serif" pitchFamily="18" charset="0"/>
                <a:cs typeface="Times New Roman" panose="02020603050405020304" pitchFamily="18" charset="0"/>
              </a:rPr>
              <a:t>отклонения работы структур 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Liberation Serif" pitchFamily="18" charset="0"/>
                <a:cs typeface="Times New Roman" panose="02020603050405020304" pitchFamily="18" charset="0"/>
              </a:rPr>
              <a:t>головного мозга</a:t>
            </a:r>
            <a:r>
              <a:rPr lang="ru-RU" sz="2000" dirty="0" smtClean="0">
                <a:latin typeface="Liberation Serif" pitchFamily="18" charset="0"/>
                <a:cs typeface="Times New Roman" panose="02020603050405020304" pitchFamily="18" charset="0"/>
              </a:rPr>
              <a:t>, в том числе необратимые;</a:t>
            </a:r>
          </a:p>
          <a:p>
            <a:pPr algn="just">
              <a:spcAft>
                <a:spcPts val="600"/>
              </a:spcAft>
            </a:pPr>
            <a:r>
              <a:rPr lang="ru-RU" sz="2000" dirty="0" smtClean="0">
                <a:latin typeface="Liberation Serif" pitchFamily="18" charset="0"/>
                <a:cs typeface="Times New Roman" panose="02020603050405020304" pitchFamily="18" charset="0"/>
              </a:rPr>
              <a:t>изменение сознания</a:t>
            </a:r>
            <a:r>
              <a:rPr lang="ru-RU" sz="2000" dirty="0">
                <a:latin typeface="Liberation Serif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smtClean="0">
                <a:latin typeface="Liberation Serif" pitchFamily="18" charset="0"/>
                <a:cs typeface="Times New Roman" panose="02020603050405020304" pitchFamily="18" charset="0"/>
              </a:rPr>
              <a:t>провоцирующее  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Liberation Serif" pitchFamily="18" charset="0"/>
                <a:cs typeface="Times New Roman" panose="02020603050405020304" pitchFamily="18" charset="0"/>
              </a:rPr>
              <a:t>самоубийство</a:t>
            </a:r>
            <a:r>
              <a:rPr lang="ru-RU" sz="2000" dirty="0" smtClean="0">
                <a:solidFill>
                  <a:srgbClr val="FF0000"/>
                </a:solidFill>
                <a:latin typeface="Liberation Serif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Liberation Serif" pitchFamily="18" charset="0"/>
                <a:cs typeface="Times New Roman" panose="02020603050405020304" pitchFamily="18" charset="0"/>
              </a:rPr>
              <a:t>или 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Liberation Serif" pitchFamily="18" charset="0"/>
                <a:cs typeface="Times New Roman" panose="02020603050405020304" pitchFamily="18" charset="0"/>
              </a:rPr>
              <a:t>случайную гибель</a:t>
            </a:r>
            <a:r>
              <a:rPr lang="ru-RU" sz="2000" dirty="0" smtClean="0">
                <a:latin typeface="Liberation Serif" pitchFamily="18" charset="0"/>
                <a:cs typeface="Times New Roman" panose="02020603050405020304" pitchFamily="18" charset="0"/>
              </a:rPr>
              <a:t>;</a:t>
            </a:r>
            <a:endParaRPr lang="ru-RU" sz="2000" dirty="0">
              <a:latin typeface="Liberation Serif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sz="2000" dirty="0" smtClean="0">
                <a:latin typeface="Liberation Serif" pitchFamily="18" charset="0"/>
                <a:cs typeface="Times New Roman" panose="02020603050405020304" pitchFamily="18" charset="0"/>
              </a:rPr>
              <a:t>возникновение </a:t>
            </a:r>
            <a:r>
              <a:rPr lang="ru-RU" sz="2000" dirty="0">
                <a:latin typeface="Liberation Serif" pitchFamily="18" charset="0"/>
                <a:cs typeface="Times New Roman" panose="02020603050405020304" pitchFamily="18" charset="0"/>
              </a:rPr>
              <a:t>тяжелых хронических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Liberation Serif" pitchFamily="18" charset="0"/>
                <a:cs typeface="Times New Roman" panose="02020603050405020304" pitchFamily="18" charset="0"/>
              </a:rPr>
              <a:t>патологий</a:t>
            </a:r>
            <a:r>
              <a:rPr lang="ru-RU" sz="2000" dirty="0">
                <a:latin typeface="Liberation Serif" pitchFamily="18" charset="0"/>
                <a:cs typeface="Times New Roman" panose="02020603050405020304" pitchFamily="18" charset="0"/>
              </a:rPr>
              <a:t>, часто </a:t>
            </a:r>
            <a:r>
              <a:rPr lang="ru-RU" sz="2000" dirty="0" smtClean="0">
                <a:latin typeface="Liberation Serif" pitchFamily="18" charset="0"/>
                <a:cs typeface="Times New Roman" panose="02020603050405020304" pitchFamily="18" charset="0"/>
              </a:rPr>
              <a:t>смертельных (в том числе онкологические заболевания, бесплодие);</a:t>
            </a:r>
            <a:endParaRPr lang="ru-RU" sz="2000" dirty="0">
              <a:latin typeface="Liberation Serif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sz="2000" dirty="0" smtClean="0">
                <a:latin typeface="Liberation Serif" pitchFamily="18" charset="0"/>
                <a:cs typeface="Times New Roman" panose="02020603050405020304" pitchFamily="18" charset="0"/>
              </a:rPr>
              <a:t>заражение 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Liberation Serif" pitchFamily="18" charset="0"/>
                <a:cs typeface="Times New Roman" panose="02020603050405020304" pitchFamily="18" charset="0"/>
              </a:rPr>
              <a:t>ВИЧ-инфекцией и гепатитом В и С </a:t>
            </a:r>
            <a:r>
              <a:rPr lang="ru-RU" sz="2000" dirty="0">
                <a:latin typeface="Liberation Serif" pitchFamily="18" charset="0"/>
                <a:cs typeface="Times New Roman" panose="02020603050405020304" pitchFamily="18" charset="0"/>
              </a:rPr>
              <a:t>от применения нестерильных </a:t>
            </a:r>
            <a:r>
              <a:rPr lang="ru-RU" sz="2000" dirty="0" smtClean="0">
                <a:latin typeface="Liberation Serif" pitchFamily="18" charset="0"/>
                <a:cs typeface="Times New Roman" panose="02020603050405020304" pitchFamily="18" charset="0"/>
              </a:rPr>
              <a:t>шприцев и от сексуальных контактов в изменённом состоянии сознания;</a:t>
            </a:r>
            <a:endParaRPr lang="ru-RU" sz="2000" dirty="0">
              <a:latin typeface="Liberation Serif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sz="2000" dirty="0" smtClean="0">
                <a:latin typeface="Liberation Serif" pitchFamily="18" charset="0"/>
                <a:cs typeface="Times New Roman" panose="02020603050405020304" pitchFamily="18" charset="0"/>
              </a:rPr>
              <a:t>связь с </a:t>
            </a:r>
            <a:r>
              <a:rPr lang="ru-RU" sz="2000" dirty="0">
                <a:latin typeface="Liberation Serif" pitchFamily="18" charset="0"/>
                <a:cs typeface="Times New Roman" panose="02020603050405020304" pitchFamily="18" charset="0"/>
              </a:rPr>
              <a:t>криминальным миром и </a:t>
            </a:r>
            <a:r>
              <a:rPr lang="ru-RU" sz="2000" dirty="0" smtClean="0">
                <a:latin typeface="Liberation Serif" pitchFamily="18" charset="0"/>
                <a:cs typeface="Times New Roman" panose="02020603050405020304" pitchFamily="18" charset="0"/>
              </a:rPr>
              <a:t>возможная 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Liberation Serif" pitchFamily="18" charset="0"/>
                <a:cs typeface="Times New Roman" panose="02020603050405020304" pitchFamily="18" charset="0"/>
              </a:rPr>
              <a:t>насильственная смерть</a:t>
            </a:r>
            <a:endParaRPr lang="ru-RU" sz="2000" dirty="0">
              <a:solidFill>
                <a:schemeClr val="accent1">
                  <a:lumMod val="75000"/>
                </a:schemeClr>
              </a:solidFill>
              <a:latin typeface="Liberation Serif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4" name="Picture 6" descr="I:\СПТ\Картинки для слайдов\img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3717032"/>
            <a:ext cx="3058594" cy="2736304"/>
          </a:xfrm>
          <a:prstGeom prst="rect">
            <a:avLst/>
          </a:prstGeom>
          <a:noFill/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8144" y="1124744"/>
            <a:ext cx="3024336" cy="25987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910193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0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  <a:t>Что такое «факторы риска»?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>
                <a:latin typeface="Liberation Serif" pitchFamily="18" charset="0"/>
                <a:cs typeface="Times New Roman" pitchFamily="18" charset="0"/>
              </a:rPr>
              <a:t>«Факторы  риска»  –  социально-психологические  условия, </a:t>
            </a:r>
          </a:p>
          <a:p>
            <a:pPr marL="0" indent="0">
              <a:buNone/>
            </a:pPr>
            <a:r>
              <a:rPr lang="ru-RU" sz="2400" dirty="0">
                <a:latin typeface="Liberation Serif" pitchFamily="18" charset="0"/>
                <a:cs typeface="Times New Roman" pitchFamily="18" charset="0"/>
              </a:rPr>
              <a:t>повышающие  угрозу  вовлечения  в  зависимое  поведение </a:t>
            </a:r>
          </a:p>
          <a:p>
            <a:pPr marL="0" indent="0">
              <a:buNone/>
            </a:pPr>
            <a:r>
              <a:rPr lang="ru-RU" sz="2400" dirty="0">
                <a:latin typeface="Liberation Serif" pitchFamily="18" charset="0"/>
                <a:cs typeface="Times New Roman" pitchFamily="18" charset="0"/>
              </a:rPr>
              <a:t>(</a:t>
            </a:r>
            <a:r>
              <a:rPr lang="ru-RU" sz="2400" dirty="0" err="1">
                <a:latin typeface="Liberation Serif" pitchFamily="18" charset="0"/>
                <a:cs typeface="Times New Roman" pitchFamily="18" charset="0"/>
              </a:rPr>
              <a:t>наркопотребление</a:t>
            </a:r>
            <a:r>
              <a:rPr lang="ru-RU" sz="2400" dirty="0">
                <a:latin typeface="Liberation Serif" pitchFamily="18" charset="0"/>
                <a:cs typeface="Times New Roman" pitchFamily="18" charset="0"/>
              </a:rPr>
              <a:t>). 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smtClean="0">
                <a:latin typeface="Liberation Serif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Liberation Serif" pitchFamily="18" charset="0"/>
                <a:cs typeface="Times New Roman" pitchFamily="18" charset="0"/>
              </a:rPr>
              <a:t>Подверженность негативному влиянию группы; 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smtClean="0">
                <a:latin typeface="Liberation Serif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Liberation Serif" pitchFamily="18" charset="0"/>
                <a:cs typeface="Times New Roman" pitchFamily="18" charset="0"/>
              </a:rPr>
              <a:t>Подверженность влиянию асоциальных установок социума; 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smtClean="0">
                <a:latin typeface="Liberation Serif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Liberation Serif" pitchFamily="18" charset="0"/>
                <a:cs typeface="Times New Roman" pitchFamily="18" charset="0"/>
              </a:rPr>
              <a:t>Склонность к рискованным поступкам; 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smtClean="0">
                <a:latin typeface="Liberation Serif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Liberation Serif" pitchFamily="18" charset="0"/>
                <a:cs typeface="Times New Roman" pitchFamily="18" charset="0"/>
              </a:rPr>
              <a:t>Склонность к совершению необдуманных поступков; 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smtClean="0">
                <a:latin typeface="Liberation Serif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Liberation Serif" pitchFamily="18" charset="0"/>
                <a:cs typeface="Times New Roman" pitchFamily="18" charset="0"/>
              </a:rPr>
              <a:t>Трудность переживания жизненных неудач.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854968"/>
          </a:xfrm>
        </p:spPr>
        <p:txBody>
          <a:bodyPr>
            <a:noAutofit/>
          </a:bodyPr>
          <a:lstStyle/>
          <a:p>
            <a:r>
              <a:rPr lang="ru-RU" sz="4000" dirty="0"/>
              <a:t> </a:t>
            </a:r>
            <a:r>
              <a:rPr lang="ru-RU" sz="30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  <a:t>Что такое «факторы защиты»?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28800"/>
            <a:ext cx="8229600" cy="44973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>
                <a:latin typeface="Liberation Serif" pitchFamily="18" charset="0"/>
                <a:cs typeface="Times New Roman" pitchFamily="18" charset="0"/>
              </a:rPr>
              <a:t>«Факторы  защиты»  –  обстоятельства,  повышающие  </a:t>
            </a:r>
            <a:r>
              <a:rPr lang="ru-RU" sz="2400" dirty="0" smtClean="0">
                <a:latin typeface="Liberation Serif" pitchFamily="18" charset="0"/>
                <a:cs typeface="Times New Roman" pitchFamily="18" charset="0"/>
              </a:rPr>
              <a:t>социально-психологическую </a:t>
            </a:r>
            <a:r>
              <a:rPr lang="ru-RU" sz="2400" dirty="0">
                <a:latin typeface="Liberation Serif" pitchFamily="18" charset="0"/>
                <a:cs typeface="Times New Roman" pitchFamily="18" charset="0"/>
              </a:rPr>
              <a:t>устойчивость к воздействию «факторов риска». </a:t>
            </a:r>
          </a:p>
          <a:p>
            <a:pPr marL="0" indent="0">
              <a:buNone/>
            </a:pPr>
            <a:r>
              <a:rPr lang="ru-RU" sz="2400" dirty="0">
                <a:latin typeface="Liberation Serif" pitchFamily="18" charset="0"/>
                <a:cs typeface="Times New Roman" pitchFamily="18" charset="0"/>
              </a:rPr>
              <a:t>Методика оценивает такие параметры как: </a:t>
            </a:r>
            <a:endParaRPr lang="ru-RU" sz="2400" dirty="0" smtClean="0">
              <a:latin typeface="Liberation Serif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2400" dirty="0" smtClean="0">
                <a:latin typeface="Liberation Serif" pitchFamily="18" charset="0"/>
                <a:cs typeface="Times New Roman" pitchFamily="18" charset="0"/>
              </a:rPr>
              <a:t>Благополучие </a:t>
            </a:r>
            <a:r>
              <a:rPr lang="ru-RU" sz="2400" dirty="0">
                <a:latin typeface="Liberation Serif" pitchFamily="18" charset="0"/>
                <a:cs typeface="Times New Roman" pitchFamily="18" charset="0"/>
              </a:rPr>
              <a:t>взаимоотношений с социальным окружением. 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smtClean="0">
                <a:latin typeface="Liberation Serif" pitchFamily="18" charset="0"/>
                <a:cs typeface="Times New Roman" pitchFamily="18" charset="0"/>
              </a:rPr>
              <a:t>Активность </a:t>
            </a:r>
            <a:r>
              <a:rPr lang="ru-RU" sz="2400" dirty="0">
                <a:latin typeface="Liberation Serif" pitchFamily="18" charset="0"/>
                <a:cs typeface="Times New Roman" pitchFamily="18" charset="0"/>
              </a:rPr>
              <a:t>жизненной позиции, социальная активность. 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smtClean="0">
                <a:latin typeface="Liberation Serif" pitchFamily="18" charset="0"/>
                <a:cs typeface="Times New Roman" pitchFamily="18" charset="0"/>
              </a:rPr>
              <a:t>Умение </a:t>
            </a:r>
            <a:r>
              <a:rPr lang="ru-RU" sz="2400" dirty="0">
                <a:latin typeface="Liberation Serif" pitchFamily="18" charset="0"/>
                <a:cs typeface="Times New Roman" pitchFamily="18" charset="0"/>
              </a:rPr>
              <a:t>говорить НЕТ сомнительным предложениям. 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smtClean="0">
                <a:latin typeface="Liberation Serif" pitchFamily="18" charset="0"/>
                <a:cs typeface="Times New Roman" pitchFamily="18" charset="0"/>
              </a:rPr>
              <a:t>Психологическую  </a:t>
            </a:r>
            <a:r>
              <a:rPr lang="ru-RU" sz="2400" dirty="0">
                <a:latin typeface="Liberation Serif" pitchFamily="18" charset="0"/>
                <a:cs typeface="Times New Roman" pitchFamily="18" charset="0"/>
              </a:rPr>
              <a:t>устойчивость  и  уверенность  в  своих  силах  в </a:t>
            </a:r>
            <a:r>
              <a:rPr lang="ru-RU" sz="2400" dirty="0" smtClean="0">
                <a:latin typeface="Liberation Serif" pitchFamily="18" charset="0"/>
                <a:cs typeface="Times New Roman" pitchFamily="18" charset="0"/>
              </a:rPr>
              <a:t>трудных </a:t>
            </a:r>
            <a:r>
              <a:rPr lang="ru-RU" sz="2400" dirty="0">
                <a:latin typeface="Liberation Serif" pitchFamily="18" charset="0"/>
                <a:cs typeface="Times New Roman" pitchFamily="18" charset="0"/>
              </a:rPr>
              <a:t>жизненных ситуациях.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2563" y="116632"/>
            <a:ext cx="8642350" cy="871392"/>
          </a:xfrm>
        </p:spPr>
        <p:txBody>
          <a:bodyPr lIns="0" tIns="9525" rIns="0" bIns="0" rtlCol="0">
            <a:spAutoFit/>
          </a:bodyPr>
          <a:lstStyle/>
          <a:p>
            <a:pPr marL="9525" algn="ctr" fontAlgn="auto">
              <a:spcBef>
                <a:spcPts val="75"/>
              </a:spcBef>
              <a:spcAft>
                <a:spcPts val="0"/>
              </a:spcAft>
              <a:defRPr/>
            </a:pPr>
            <a:r>
              <a:rPr sz="28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  <a:t>Психологически</a:t>
            </a:r>
            <a:r>
              <a:rPr sz="28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  <a:t> </a:t>
            </a:r>
            <a:r>
              <a:rPr sz="28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  <a:t>благополучный</a:t>
            </a:r>
            <a:r>
              <a:rPr sz="28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  <a:t> </a:t>
            </a:r>
            <a:r>
              <a:rPr sz="28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  <a:t>ребенок</a:t>
            </a:r>
            <a:r>
              <a:rPr lang="ru-RU" sz="28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  <a:t> </a:t>
            </a:r>
            <a:br>
              <a:rPr lang="ru-RU" sz="28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</a:br>
            <a:r>
              <a:rPr lang="ru-RU" sz="28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  <a:t>(О.А. Карабанова)</a:t>
            </a:r>
            <a:endParaRPr sz="28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iberation Serif" pitchFamily="18" charset="0"/>
            </a:endParaRPr>
          </a:p>
        </p:txBody>
      </p:sp>
      <p:sp>
        <p:nvSpPr>
          <p:cNvPr id="20482" name="object 3"/>
          <p:cNvSpPr>
            <a:spLocks noChangeArrowheads="1"/>
          </p:cNvSpPr>
          <p:nvPr/>
        </p:nvSpPr>
        <p:spPr bwMode="auto">
          <a:xfrm>
            <a:off x="379413" y="1716088"/>
            <a:ext cx="6042025" cy="255587"/>
          </a:xfrm>
          <a:custGeom>
            <a:avLst/>
            <a:gdLst>
              <a:gd name="T0" fmla="*/ 0 w 4937760"/>
              <a:gd name="T1" fmla="*/ 0 h 340359"/>
              <a:gd name="T2" fmla="*/ 4937760 w 4937760"/>
              <a:gd name="T3" fmla="*/ 340359 h 340359"/>
            </a:gdLst>
            <a:ahLst/>
            <a:cxnLst/>
            <a:rect l="T0" t="T1" r="T2" b="T3"/>
            <a:pathLst>
              <a:path w="4937760" h="340359">
                <a:moveTo>
                  <a:pt x="4937760" y="0"/>
                </a:moveTo>
                <a:lnTo>
                  <a:pt x="169925" y="0"/>
                </a:lnTo>
                <a:lnTo>
                  <a:pt x="0" y="169925"/>
                </a:lnTo>
                <a:lnTo>
                  <a:pt x="169925" y="339851"/>
                </a:lnTo>
                <a:lnTo>
                  <a:pt x="4937760" y="339851"/>
                </a:lnTo>
                <a:lnTo>
                  <a:pt x="4937760" y="0"/>
                </a:lnTo>
                <a:close/>
              </a:path>
            </a:pathLst>
          </a:cu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79413" y="1716088"/>
            <a:ext cx="6042025" cy="255587"/>
          </a:xfrm>
          <a:custGeom>
            <a:avLst/>
            <a:gdLst/>
            <a:ahLst/>
            <a:cxnLst/>
            <a:rect l="l" t="t" r="r" b="b"/>
            <a:pathLst>
              <a:path w="4937760" h="340359">
                <a:moveTo>
                  <a:pt x="4937760" y="339851"/>
                </a:moveTo>
                <a:lnTo>
                  <a:pt x="169925" y="339851"/>
                </a:lnTo>
                <a:lnTo>
                  <a:pt x="0" y="169925"/>
                </a:lnTo>
                <a:lnTo>
                  <a:pt x="169925" y="0"/>
                </a:lnTo>
                <a:lnTo>
                  <a:pt x="4937760" y="0"/>
                </a:lnTo>
                <a:lnTo>
                  <a:pt x="4937760" y="339851"/>
                </a:lnTo>
                <a:close/>
              </a:path>
            </a:pathLst>
          </a:custGeom>
          <a:solidFill>
            <a:srgbClr val="0070C0"/>
          </a:solidFill>
        </p:spPr>
        <p:txBody>
          <a:bodyPr lIns="0" tIns="0" rIns="0" bIns="0"/>
          <a:lstStyle/>
          <a:p>
            <a:pPr marL="6350" algn="ctr" defTabSz="685800"/>
            <a:r>
              <a:rPr lang="ru-RU" sz="1300" dirty="0">
                <a:solidFill>
                  <a:schemeClr val="bg1"/>
                </a:solidFill>
                <a:latin typeface="Liberation Serif"/>
              </a:rPr>
              <a:t>творческий</a:t>
            </a:r>
          </a:p>
        </p:txBody>
      </p:sp>
      <p:sp>
        <p:nvSpPr>
          <p:cNvPr id="20484" name="object 5"/>
          <p:cNvSpPr>
            <a:spLocks noChangeArrowheads="1"/>
          </p:cNvSpPr>
          <p:nvPr/>
        </p:nvSpPr>
        <p:spPr bwMode="auto">
          <a:xfrm>
            <a:off x="192088" y="1716088"/>
            <a:ext cx="374650" cy="255587"/>
          </a:xfrm>
          <a:prstGeom prst="rect">
            <a:avLst/>
          </a:prstGeom>
          <a:blipFill dpi="0" rotWithShape="1">
            <a:blip r:embed="rId2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485" name="object 6"/>
          <p:cNvSpPr>
            <a:spLocks noChangeArrowheads="1"/>
          </p:cNvSpPr>
          <p:nvPr/>
        </p:nvSpPr>
        <p:spPr bwMode="auto">
          <a:xfrm>
            <a:off x="192088" y="1716088"/>
            <a:ext cx="374650" cy="255587"/>
          </a:xfrm>
          <a:custGeom>
            <a:avLst/>
            <a:gdLst>
              <a:gd name="T0" fmla="*/ 0 w 340359"/>
              <a:gd name="T1" fmla="*/ 0 h 340359"/>
              <a:gd name="T2" fmla="*/ 340359 w 340359"/>
              <a:gd name="T3" fmla="*/ 340359 h 340359"/>
            </a:gdLst>
            <a:ahLst/>
            <a:cxnLst/>
            <a:rect l="T0" t="T1" r="T2" b="T3"/>
            <a:pathLst>
              <a:path w="340359" h="340359">
                <a:moveTo>
                  <a:pt x="0" y="169925"/>
                </a:moveTo>
                <a:lnTo>
                  <a:pt x="6069" y="124751"/>
                </a:lnTo>
                <a:lnTo>
                  <a:pt x="23198" y="84158"/>
                </a:lnTo>
                <a:lnTo>
                  <a:pt x="49768" y="49768"/>
                </a:lnTo>
                <a:lnTo>
                  <a:pt x="84158" y="23198"/>
                </a:lnTo>
                <a:lnTo>
                  <a:pt x="124751" y="6069"/>
                </a:lnTo>
                <a:lnTo>
                  <a:pt x="169925" y="0"/>
                </a:lnTo>
                <a:lnTo>
                  <a:pt x="215100" y="6069"/>
                </a:lnTo>
                <a:lnTo>
                  <a:pt x="255693" y="23198"/>
                </a:lnTo>
                <a:lnTo>
                  <a:pt x="290083" y="49768"/>
                </a:lnTo>
                <a:lnTo>
                  <a:pt x="316653" y="84158"/>
                </a:lnTo>
                <a:lnTo>
                  <a:pt x="333782" y="124751"/>
                </a:lnTo>
                <a:lnTo>
                  <a:pt x="339852" y="169925"/>
                </a:lnTo>
                <a:lnTo>
                  <a:pt x="333782" y="215100"/>
                </a:lnTo>
                <a:lnTo>
                  <a:pt x="316653" y="255693"/>
                </a:lnTo>
                <a:lnTo>
                  <a:pt x="290083" y="290083"/>
                </a:lnTo>
                <a:lnTo>
                  <a:pt x="255693" y="316653"/>
                </a:lnTo>
                <a:lnTo>
                  <a:pt x="215100" y="333782"/>
                </a:lnTo>
                <a:lnTo>
                  <a:pt x="169925" y="339851"/>
                </a:lnTo>
                <a:lnTo>
                  <a:pt x="124751" y="333782"/>
                </a:lnTo>
                <a:lnTo>
                  <a:pt x="84158" y="316653"/>
                </a:lnTo>
                <a:lnTo>
                  <a:pt x="49768" y="290083"/>
                </a:lnTo>
                <a:lnTo>
                  <a:pt x="23198" y="255693"/>
                </a:lnTo>
                <a:lnTo>
                  <a:pt x="6069" y="215100"/>
                </a:lnTo>
                <a:lnTo>
                  <a:pt x="0" y="169925"/>
                </a:lnTo>
                <a:close/>
              </a:path>
            </a:pathLst>
          </a:custGeom>
          <a:noFill/>
          <a:ln w="25908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79413" y="2047875"/>
            <a:ext cx="6042025" cy="254000"/>
          </a:xfrm>
          <a:custGeom>
            <a:avLst/>
            <a:gdLst/>
            <a:ahLst/>
            <a:cxnLst/>
            <a:rect l="l" t="t" r="r" b="b"/>
            <a:pathLst>
              <a:path w="4937760" h="338455">
                <a:moveTo>
                  <a:pt x="4937760" y="0"/>
                </a:moveTo>
                <a:lnTo>
                  <a:pt x="169164" y="0"/>
                </a:lnTo>
                <a:lnTo>
                  <a:pt x="0" y="169163"/>
                </a:lnTo>
                <a:lnTo>
                  <a:pt x="169164" y="338327"/>
                </a:lnTo>
                <a:lnTo>
                  <a:pt x="4937760" y="338327"/>
                </a:lnTo>
                <a:lnTo>
                  <a:pt x="493776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lIns="0" tIns="0" rIns="0" bIns="0"/>
          <a:lstStyle/>
          <a:p>
            <a:pPr algn="ctr" defTabSz="685800"/>
            <a:r>
              <a:rPr lang="ru-RU" sz="1300" dirty="0">
                <a:solidFill>
                  <a:schemeClr val="bg1"/>
                </a:solidFill>
                <a:latin typeface="Liberation Serif"/>
              </a:rPr>
              <a:t>жизнерадостный</a:t>
            </a:r>
          </a:p>
        </p:txBody>
      </p:sp>
      <p:sp>
        <p:nvSpPr>
          <p:cNvPr id="20487" name="object 8"/>
          <p:cNvSpPr>
            <a:spLocks noChangeArrowheads="1"/>
          </p:cNvSpPr>
          <p:nvPr/>
        </p:nvSpPr>
        <p:spPr bwMode="auto">
          <a:xfrm>
            <a:off x="379413" y="2047875"/>
            <a:ext cx="6042025" cy="254000"/>
          </a:xfrm>
          <a:custGeom>
            <a:avLst/>
            <a:gdLst>
              <a:gd name="T0" fmla="*/ 0 w 4937760"/>
              <a:gd name="T1" fmla="*/ 0 h 338455"/>
              <a:gd name="T2" fmla="*/ 4937760 w 4937760"/>
              <a:gd name="T3" fmla="*/ 338455 h 338455"/>
            </a:gdLst>
            <a:ahLst/>
            <a:cxnLst/>
            <a:rect l="T0" t="T1" r="T2" b="T3"/>
            <a:pathLst>
              <a:path w="4937760" h="338455">
                <a:moveTo>
                  <a:pt x="4937760" y="338327"/>
                </a:moveTo>
                <a:lnTo>
                  <a:pt x="169164" y="338327"/>
                </a:lnTo>
                <a:lnTo>
                  <a:pt x="0" y="169163"/>
                </a:lnTo>
                <a:lnTo>
                  <a:pt x="169164" y="0"/>
                </a:lnTo>
                <a:lnTo>
                  <a:pt x="4937760" y="0"/>
                </a:lnTo>
                <a:lnTo>
                  <a:pt x="4937760" y="338327"/>
                </a:lnTo>
                <a:close/>
              </a:path>
            </a:pathLst>
          </a:custGeom>
          <a:noFill/>
          <a:ln w="25907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488" name="object 9"/>
          <p:cNvSpPr>
            <a:spLocks noChangeArrowheads="1"/>
          </p:cNvSpPr>
          <p:nvPr/>
        </p:nvSpPr>
        <p:spPr bwMode="auto">
          <a:xfrm>
            <a:off x="192088" y="2047875"/>
            <a:ext cx="374650" cy="254000"/>
          </a:xfrm>
          <a:prstGeom prst="rect">
            <a:avLst/>
          </a:prstGeom>
          <a:blipFill dpi="0" rotWithShape="1">
            <a:blip r:embed="rId3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489" name="object 10"/>
          <p:cNvSpPr>
            <a:spLocks noChangeArrowheads="1"/>
          </p:cNvSpPr>
          <p:nvPr/>
        </p:nvSpPr>
        <p:spPr bwMode="auto">
          <a:xfrm>
            <a:off x="192088" y="2047875"/>
            <a:ext cx="374650" cy="254000"/>
          </a:xfrm>
          <a:custGeom>
            <a:avLst/>
            <a:gdLst>
              <a:gd name="T0" fmla="*/ 0 w 340359"/>
              <a:gd name="T1" fmla="*/ 0 h 338455"/>
              <a:gd name="T2" fmla="*/ 340359 w 340359"/>
              <a:gd name="T3" fmla="*/ 338455 h 338455"/>
            </a:gdLst>
            <a:ahLst/>
            <a:cxnLst/>
            <a:rect l="T0" t="T1" r="T2" b="T3"/>
            <a:pathLst>
              <a:path w="340359" h="338455">
                <a:moveTo>
                  <a:pt x="0" y="169163"/>
                </a:moveTo>
                <a:lnTo>
                  <a:pt x="6069" y="124177"/>
                </a:lnTo>
                <a:lnTo>
                  <a:pt x="23198" y="83763"/>
                </a:lnTo>
                <a:lnTo>
                  <a:pt x="49768" y="49530"/>
                </a:lnTo>
                <a:lnTo>
                  <a:pt x="84158" y="23085"/>
                </a:lnTo>
                <a:lnTo>
                  <a:pt x="124751" y="6039"/>
                </a:lnTo>
                <a:lnTo>
                  <a:pt x="169925" y="0"/>
                </a:lnTo>
                <a:lnTo>
                  <a:pt x="215100" y="6039"/>
                </a:lnTo>
                <a:lnTo>
                  <a:pt x="255693" y="23085"/>
                </a:lnTo>
                <a:lnTo>
                  <a:pt x="290083" y="49530"/>
                </a:lnTo>
                <a:lnTo>
                  <a:pt x="316653" y="83763"/>
                </a:lnTo>
                <a:lnTo>
                  <a:pt x="333782" y="124177"/>
                </a:lnTo>
                <a:lnTo>
                  <a:pt x="339852" y="169163"/>
                </a:lnTo>
                <a:lnTo>
                  <a:pt x="333782" y="214150"/>
                </a:lnTo>
                <a:lnTo>
                  <a:pt x="316653" y="254564"/>
                </a:lnTo>
                <a:lnTo>
                  <a:pt x="290083" y="288797"/>
                </a:lnTo>
                <a:lnTo>
                  <a:pt x="255693" y="315242"/>
                </a:lnTo>
                <a:lnTo>
                  <a:pt x="215100" y="332288"/>
                </a:lnTo>
                <a:lnTo>
                  <a:pt x="169925" y="338327"/>
                </a:lnTo>
                <a:lnTo>
                  <a:pt x="124751" y="332288"/>
                </a:lnTo>
                <a:lnTo>
                  <a:pt x="84158" y="315242"/>
                </a:lnTo>
                <a:lnTo>
                  <a:pt x="49768" y="288797"/>
                </a:lnTo>
                <a:lnTo>
                  <a:pt x="23198" y="254564"/>
                </a:lnTo>
                <a:lnTo>
                  <a:pt x="6069" y="214150"/>
                </a:lnTo>
                <a:lnTo>
                  <a:pt x="0" y="169163"/>
                </a:lnTo>
                <a:close/>
              </a:path>
            </a:pathLst>
          </a:custGeom>
          <a:noFill/>
          <a:ln w="25907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490" name="object 11"/>
          <p:cNvSpPr>
            <a:spLocks noChangeArrowheads="1"/>
          </p:cNvSpPr>
          <p:nvPr/>
        </p:nvSpPr>
        <p:spPr bwMode="auto">
          <a:xfrm>
            <a:off x="379413" y="2378075"/>
            <a:ext cx="6042025" cy="254000"/>
          </a:xfrm>
          <a:custGeom>
            <a:avLst/>
            <a:gdLst>
              <a:gd name="T0" fmla="*/ 0 w 4937760"/>
              <a:gd name="T1" fmla="*/ 0 h 338455"/>
              <a:gd name="T2" fmla="*/ 4937760 w 4937760"/>
              <a:gd name="T3" fmla="*/ 338455 h 338455"/>
            </a:gdLst>
            <a:ahLst/>
            <a:cxnLst/>
            <a:rect l="T0" t="T1" r="T2" b="T3"/>
            <a:pathLst>
              <a:path w="4937760" h="338455">
                <a:moveTo>
                  <a:pt x="4937760" y="0"/>
                </a:moveTo>
                <a:lnTo>
                  <a:pt x="169164" y="0"/>
                </a:lnTo>
                <a:lnTo>
                  <a:pt x="0" y="169163"/>
                </a:lnTo>
                <a:lnTo>
                  <a:pt x="169164" y="338327"/>
                </a:lnTo>
                <a:lnTo>
                  <a:pt x="4937760" y="338327"/>
                </a:lnTo>
                <a:lnTo>
                  <a:pt x="4937760" y="0"/>
                </a:lnTo>
                <a:close/>
              </a:path>
            </a:pathLst>
          </a:custGeom>
          <a:solidFill>
            <a:srgbClr val="0070C0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79413" y="2378075"/>
            <a:ext cx="6042025" cy="254000"/>
          </a:xfrm>
          <a:custGeom>
            <a:avLst/>
            <a:gdLst/>
            <a:ahLst/>
            <a:cxnLst/>
            <a:rect l="l" t="t" r="r" b="b"/>
            <a:pathLst>
              <a:path w="4937760" h="338455">
                <a:moveTo>
                  <a:pt x="4937760" y="338327"/>
                </a:moveTo>
                <a:lnTo>
                  <a:pt x="169164" y="338327"/>
                </a:lnTo>
                <a:lnTo>
                  <a:pt x="0" y="169163"/>
                </a:lnTo>
                <a:lnTo>
                  <a:pt x="169164" y="0"/>
                </a:lnTo>
                <a:lnTo>
                  <a:pt x="4937760" y="0"/>
                </a:lnTo>
                <a:lnTo>
                  <a:pt x="4937760" y="338327"/>
                </a:lnTo>
                <a:close/>
              </a:path>
            </a:pathLst>
          </a:custGeom>
          <a:ln w="25907">
            <a:solidFill>
              <a:srgbClr val="FFFFFF"/>
            </a:solidFill>
          </a:ln>
        </p:spPr>
        <p:txBody>
          <a:bodyPr lIns="0" tIns="0" rIns="0" bIns="0"/>
          <a:lstStyle/>
          <a:p>
            <a:pPr algn="ctr" defTabSz="685800"/>
            <a:r>
              <a:rPr lang="ru-RU" sz="1300" dirty="0">
                <a:solidFill>
                  <a:schemeClr val="bg1"/>
                </a:solidFill>
                <a:latin typeface="Liberation Serif"/>
              </a:rPr>
              <a:t>весёлый</a:t>
            </a:r>
          </a:p>
        </p:txBody>
      </p:sp>
      <p:sp>
        <p:nvSpPr>
          <p:cNvPr id="20492" name="object 13"/>
          <p:cNvSpPr>
            <a:spLocks noChangeArrowheads="1"/>
          </p:cNvSpPr>
          <p:nvPr/>
        </p:nvSpPr>
        <p:spPr bwMode="auto">
          <a:xfrm>
            <a:off x="192088" y="2378075"/>
            <a:ext cx="374650" cy="254000"/>
          </a:xfrm>
          <a:prstGeom prst="rect">
            <a:avLst/>
          </a:prstGeom>
          <a:blipFill dpi="0" rotWithShape="1">
            <a:blip r:embed="rId4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493" name="object 14"/>
          <p:cNvSpPr>
            <a:spLocks noChangeArrowheads="1"/>
          </p:cNvSpPr>
          <p:nvPr/>
        </p:nvSpPr>
        <p:spPr bwMode="auto">
          <a:xfrm>
            <a:off x="192088" y="2378075"/>
            <a:ext cx="374650" cy="254000"/>
          </a:xfrm>
          <a:custGeom>
            <a:avLst/>
            <a:gdLst>
              <a:gd name="T0" fmla="*/ 0 w 340359"/>
              <a:gd name="T1" fmla="*/ 0 h 338455"/>
              <a:gd name="T2" fmla="*/ 340359 w 340359"/>
              <a:gd name="T3" fmla="*/ 338455 h 338455"/>
            </a:gdLst>
            <a:ahLst/>
            <a:cxnLst/>
            <a:rect l="T0" t="T1" r="T2" b="T3"/>
            <a:pathLst>
              <a:path w="340359" h="338455">
                <a:moveTo>
                  <a:pt x="0" y="169163"/>
                </a:moveTo>
                <a:lnTo>
                  <a:pt x="6069" y="124177"/>
                </a:lnTo>
                <a:lnTo>
                  <a:pt x="23198" y="83763"/>
                </a:lnTo>
                <a:lnTo>
                  <a:pt x="49768" y="49530"/>
                </a:lnTo>
                <a:lnTo>
                  <a:pt x="84158" y="23085"/>
                </a:lnTo>
                <a:lnTo>
                  <a:pt x="124751" y="6039"/>
                </a:lnTo>
                <a:lnTo>
                  <a:pt x="169925" y="0"/>
                </a:lnTo>
                <a:lnTo>
                  <a:pt x="215100" y="6039"/>
                </a:lnTo>
                <a:lnTo>
                  <a:pt x="255693" y="23085"/>
                </a:lnTo>
                <a:lnTo>
                  <a:pt x="290083" y="49530"/>
                </a:lnTo>
                <a:lnTo>
                  <a:pt x="316653" y="83763"/>
                </a:lnTo>
                <a:lnTo>
                  <a:pt x="333782" y="124177"/>
                </a:lnTo>
                <a:lnTo>
                  <a:pt x="339852" y="169163"/>
                </a:lnTo>
                <a:lnTo>
                  <a:pt x="333782" y="214150"/>
                </a:lnTo>
                <a:lnTo>
                  <a:pt x="316653" y="254564"/>
                </a:lnTo>
                <a:lnTo>
                  <a:pt x="290083" y="288797"/>
                </a:lnTo>
                <a:lnTo>
                  <a:pt x="255693" y="315242"/>
                </a:lnTo>
                <a:lnTo>
                  <a:pt x="215100" y="332288"/>
                </a:lnTo>
                <a:lnTo>
                  <a:pt x="169925" y="338327"/>
                </a:lnTo>
                <a:lnTo>
                  <a:pt x="124751" y="332288"/>
                </a:lnTo>
                <a:lnTo>
                  <a:pt x="84158" y="315242"/>
                </a:lnTo>
                <a:lnTo>
                  <a:pt x="49768" y="288797"/>
                </a:lnTo>
                <a:lnTo>
                  <a:pt x="23198" y="254564"/>
                </a:lnTo>
                <a:lnTo>
                  <a:pt x="6069" y="214150"/>
                </a:lnTo>
                <a:lnTo>
                  <a:pt x="0" y="169163"/>
                </a:lnTo>
                <a:close/>
              </a:path>
            </a:pathLst>
          </a:custGeom>
          <a:noFill/>
          <a:ln w="25907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379413" y="2708275"/>
            <a:ext cx="6042025" cy="255588"/>
          </a:xfrm>
          <a:custGeom>
            <a:avLst/>
            <a:gdLst/>
            <a:ahLst/>
            <a:cxnLst/>
            <a:rect l="l" t="t" r="r" b="b"/>
            <a:pathLst>
              <a:path w="4937760" h="340360">
                <a:moveTo>
                  <a:pt x="4937760" y="0"/>
                </a:moveTo>
                <a:lnTo>
                  <a:pt x="169925" y="0"/>
                </a:lnTo>
                <a:lnTo>
                  <a:pt x="0" y="169926"/>
                </a:lnTo>
                <a:lnTo>
                  <a:pt x="169925" y="339852"/>
                </a:lnTo>
                <a:lnTo>
                  <a:pt x="4937760" y="339852"/>
                </a:lnTo>
                <a:lnTo>
                  <a:pt x="493776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lIns="0" tIns="0" rIns="0" bIns="0"/>
          <a:lstStyle/>
          <a:p>
            <a:pPr algn="ctr" defTabSz="685800">
              <a:spcBef>
                <a:spcPts val="275"/>
              </a:spcBef>
            </a:pPr>
            <a:r>
              <a:rPr lang="ru-RU" sz="1300" dirty="0">
                <a:solidFill>
                  <a:schemeClr val="bg1"/>
                </a:solidFill>
                <a:latin typeface="Liberation Serif"/>
              </a:rPr>
              <a:t>спонтанный</a:t>
            </a:r>
            <a:endParaRPr lang="ru-RU" sz="1300" dirty="0">
              <a:solidFill>
                <a:schemeClr val="bg1"/>
              </a:solidFill>
              <a:latin typeface="Liberation Serif"/>
              <a:cs typeface="Times New Roman" pitchFamily="18" charset="0"/>
            </a:endParaRPr>
          </a:p>
        </p:txBody>
      </p:sp>
      <p:sp>
        <p:nvSpPr>
          <p:cNvPr id="20495" name="object 16"/>
          <p:cNvSpPr>
            <a:spLocks noChangeArrowheads="1"/>
          </p:cNvSpPr>
          <p:nvPr/>
        </p:nvSpPr>
        <p:spPr bwMode="auto">
          <a:xfrm>
            <a:off x="379413" y="2708275"/>
            <a:ext cx="6042025" cy="255588"/>
          </a:xfrm>
          <a:custGeom>
            <a:avLst/>
            <a:gdLst>
              <a:gd name="T0" fmla="*/ 0 w 4937760"/>
              <a:gd name="T1" fmla="*/ 0 h 340360"/>
              <a:gd name="T2" fmla="*/ 4937760 w 4937760"/>
              <a:gd name="T3" fmla="*/ 340360 h 340360"/>
            </a:gdLst>
            <a:ahLst/>
            <a:cxnLst/>
            <a:rect l="T0" t="T1" r="T2" b="T3"/>
            <a:pathLst>
              <a:path w="4937760" h="340360">
                <a:moveTo>
                  <a:pt x="4937760" y="339852"/>
                </a:moveTo>
                <a:lnTo>
                  <a:pt x="169925" y="339852"/>
                </a:lnTo>
                <a:lnTo>
                  <a:pt x="0" y="169926"/>
                </a:lnTo>
                <a:lnTo>
                  <a:pt x="169925" y="0"/>
                </a:lnTo>
                <a:lnTo>
                  <a:pt x="4937760" y="0"/>
                </a:lnTo>
                <a:lnTo>
                  <a:pt x="4937760" y="339852"/>
                </a:lnTo>
                <a:close/>
              </a:path>
            </a:pathLst>
          </a:custGeom>
          <a:noFill/>
          <a:ln w="25908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496" name="object 17"/>
          <p:cNvSpPr>
            <a:spLocks noChangeArrowheads="1"/>
          </p:cNvSpPr>
          <p:nvPr/>
        </p:nvSpPr>
        <p:spPr bwMode="auto">
          <a:xfrm>
            <a:off x="192088" y="2708275"/>
            <a:ext cx="374650" cy="255588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497" name="object 18"/>
          <p:cNvSpPr>
            <a:spLocks noChangeArrowheads="1"/>
          </p:cNvSpPr>
          <p:nvPr/>
        </p:nvSpPr>
        <p:spPr bwMode="auto">
          <a:xfrm>
            <a:off x="192088" y="2708275"/>
            <a:ext cx="374650" cy="255588"/>
          </a:xfrm>
          <a:custGeom>
            <a:avLst/>
            <a:gdLst>
              <a:gd name="T0" fmla="*/ 0 w 340359"/>
              <a:gd name="T1" fmla="*/ 0 h 340360"/>
              <a:gd name="T2" fmla="*/ 340359 w 340359"/>
              <a:gd name="T3" fmla="*/ 340360 h 340360"/>
            </a:gdLst>
            <a:ahLst/>
            <a:cxnLst/>
            <a:rect l="T0" t="T1" r="T2" b="T3"/>
            <a:pathLst>
              <a:path w="340359" h="340360">
                <a:moveTo>
                  <a:pt x="0" y="169926"/>
                </a:moveTo>
                <a:lnTo>
                  <a:pt x="6069" y="124751"/>
                </a:lnTo>
                <a:lnTo>
                  <a:pt x="23198" y="84158"/>
                </a:lnTo>
                <a:lnTo>
                  <a:pt x="49768" y="49768"/>
                </a:lnTo>
                <a:lnTo>
                  <a:pt x="84158" y="23198"/>
                </a:lnTo>
                <a:lnTo>
                  <a:pt x="124751" y="6069"/>
                </a:lnTo>
                <a:lnTo>
                  <a:pt x="169925" y="0"/>
                </a:lnTo>
                <a:lnTo>
                  <a:pt x="215100" y="6069"/>
                </a:lnTo>
                <a:lnTo>
                  <a:pt x="255693" y="23198"/>
                </a:lnTo>
                <a:lnTo>
                  <a:pt x="290083" y="49768"/>
                </a:lnTo>
                <a:lnTo>
                  <a:pt x="316653" y="84158"/>
                </a:lnTo>
                <a:lnTo>
                  <a:pt x="333782" y="124751"/>
                </a:lnTo>
                <a:lnTo>
                  <a:pt x="339852" y="169926"/>
                </a:lnTo>
                <a:lnTo>
                  <a:pt x="333782" y="215100"/>
                </a:lnTo>
                <a:lnTo>
                  <a:pt x="316653" y="255693"/>
                </a:lnTo>
                <a:lnTo>
                  <a:pt x="290083" y="290083"/>
                </a:lnTo>
                <a:lnTo>
                  <a:pt x="255693" y="316653"/>
                </a:lnTo>
                <a:lnTo>
                  <a:pt x="215100" y="333782"/>
                </a:lnTo>
                <a:lnTo>
                  <a:pt x="169925" y="339852"/>
                </a:lnTo>
                <a:lnTo>
                  <a:pt x="124751" y="333782"/>
                </a:lnTo>
                <a:lnTo>
                  <a:pt x="84158" y="316653"/>
                </a:lnTo>
                <a:lnTo>
                  <a:pt x="49768" y="290083"/>
                </a:lnTo>
                <a:lnTo>
                  <a:pt x="23198" y="255693"/>
                </a:lnTo>
                <a:lnTo>
                  <a:pt x="6069" y="215100"/>
                </a:lnTo>
                <a:lnTo>
                  <a:pt x="0" y="169926"/>
                </a:lnTo>
                <a:close/>
              </a:path>
            </a:pathLst>
          </a:custGeom>
          <a:noFill/>
          <a:ln w="25908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379413" y="3038475"/>
            <a:ext cx="6042025" cy="255588"/>
          </a:xfrm>
          <a:custGeom>
            <a:avLst/>
            <a:gdLst/>
            <a:ahLst/>
            <a:cxnLst/>
            <a:rect l="l" t="t" r="r" b="b"/>
            <a:pathLst>
              <a:path w="4937760" h="340360">
                <a:moveTo>
                  <a:pt x="4937760" y="0"/>
                </a:moveTo>
                <a:lnTo>
                  <a:pt x="169925" y="0"/>
                </a:lnTo>
                <a:lnTo>
                  <a:pt x="0" y="169925"/>
                </a:lnTo>
                <a:lnTo>
                  <a:pt x="169925" y="339851"/>
                </a:lnTo>
                <a:lnTo>
                  <a:pt x="4937760" y="339851"/>
                </a:lnTo>
                <a:lnTo>
                  <a:pt x="493776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lIns="0" tIns="0" rIns="0" bIns="0"/>
          <a:lstStyle/>
          <a:p>
            <a:pPr algn="ctr" defTabSz="685800">
              <a:spcBef>
                <a:spcPts val="275"/>
              </a:spcBef>
            </a:pPr>
            <a:r>
              <a:rPr lang="ru-RU" sz="1300" dirty="0">
                <a:solidFill>
                  <a:schemeClr val="bg1"/>
                </a:solidFill>
                <a:latin typeface="Liberation Serif"/>
              </a:rPr>
              <a:t>открытый</a:t>
            </a:r>
          </a:p>
        </p:txBody>
      </p:sp>
      <p:sp>
        <p:nvSpPr>
          <p:cNvPr id="20499" name="object 20"/>
          <p:cNvSpPr>
            <a:spLocks noChangeArrowheads="1"/>
          </p:cNvSpPr>
          <p:nvPr/>
        </p:nvSpPr>
        <p:spPr bwMode="auto">
          <a:xfrm>
            <a:off x="379413" y="3038475"/>
            <a:ext cx="6042025" cy="255588"/>
          </a:xfrm>
          <a:custGeom>
            <a:avLst/>
            <a:gdLst>
              <a:gd name="T0" fmla="*/ 0 w 4937760"/>
              <a:gd name="T1" fmla="*/ 0 h 340360"/>
              <a:gd name="T2" fmla="*/ 4937760 w 4937760"/>
              <a:gd name="T3" fmla="*/ 340360 h 340360"/>
            </a:gdLst>
            <a:ahLst/>
            <a:cxnLst/>
            <a:rect l="T0" t="T1" r="T2" b="T3"/>
            <a:pathLst>
              <a:path w="4937760" h="340360">
                <a:moveTo>
                  <a:pt x="4937760" y="339851"/>
                </a:moveTo>
                <a:lnTo>
                  <a:pt x="169925" y="339851"/>
                </a:lnTo>
                <a:lnTo>
                  <a:pt x="0" y="169925"/>
                </a:lnTo>
                <a:lnTo>
                  <a:pt x="169925" y="0"/>
                </a:lnTo>
                <a:lnTo>
                  <a:pt x="4937760" y="0"/>
                </a:lnTo>
                <a:lnTo>
                  <a:pt x="4937760" y="339851"/>
                </a:lnTo>
                <a:close/>
              </a:path>
            </a:pathLst>
          </a:custGeom>
          <a:noFill/>
          <a:ln w="25908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500" name="object 21"/>
          <p:cNvSpPr>
            <a:spLocks noChangeArrowheads="1"/>
          </p:cNvSpPr>
          <p:nvPr/>
        </p:nvSpPr>
        <p:spPr bwMode="auto">
          <a:xfrm>
            <a:off x="192088" y="3038475"/>
            <a:ext cx="374650" cy="255588"/>
          </a:xfrm>
          <a:prstGeom prst="rect">
            <a:avLst/>
          </a:prstGeom>
          <a:blipFill dpi="0" rotWithShape="1">
            <a:blip r:embed="rId6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501" name="object 22"/>
          <p:cNvSpPr>
            <a:spLocks noChangeArrowheads="1"/>
          </p:cNvSpPr>
          <p:nvPr/>
        </p:nvSpPr>
        <p:spPr bwMode="auto">
          <a:xfrm>
            <a:off x="192088" y="3038475"/>
            <a:ext cx="374650" cy="255588"/>
          </a:xfrm>
          <a:custGeom>
            <a:avLst/>
            <a:gdLst>
              <a:gd name="T0" fmla="*/ 0 w 340359"/>
              <a:gd name="T1" fmla="*/ 0 h 340360"/>
              <a:gd name="T2" fmla="*/ 340359 w 340359"/>
              <a:gd name="T3" fmla="*/ 340360 h 340360"/>
            </a:gdLst>
            <a:ahLst/>
            <a:cxnLst/>
            <a:rect l="T0" t="T1" r="T2" b="T3"/>
            <a:pathLst>
              <a:path w="340359" h="340360">
                <a:moveTo>
                  <a:pt x="0" y="169925"/>
                </a:moveTo>
                <a:lnTo>
                  <a:pt x="6069" y="124751"/>
                </a:lnTo>
                <a:lnTo>
                  <a:pt x="23198" y="84158"/>
                </a:lnTo>
                <a:lnTo>
                  <a:pt x="49768" y="49768"/>
                </a:lnTo>
                <a:lnTo>
                  <a:pt x="84158" y="23198"/>
                </a:lnTo>
                <a:lnTo>
                  <a:pt x="124751" y="6069"/>
                </a:lnTo>
                <a:lnTo>
                  <a:pt x="169925" y="0"/>
                </a:lnTo>
                <a:lnTo>
                  <a:pt x="215100" y="6069"/>
                </a:lnTo>
                <a:lnTo>
                  <a:pt x="255693" y="23198"/>
                </a:lnTo>
                <a:lnTo>
                  <a:pt x="290083" y="49768"/>
                </a:lnTo>
                <a:lnTo>
                  <a:pt x="316653" y="84158"/>
                </a:lnTo>
                <a:lnTo>
                  <a:pt x="333782" y="124751"/>
                </a:lnTo>
                <a:lnTo>
                  <a:pt x="339852" y="169925"/>
                </a:lnTo>
                <a:lnTo>
                  <a:pt x="333782" y="215100"/>
                </a:lnTo>
                <a:lnTo>
                  <a:pt x="316653" y="255693"/>
                </a:lnTo>
                <a:lnTo>
                  <a:pt x="290083" y="290083"/>
                </a:lnTo>
                <a:lnTo>
                  <a:pt x="255693" y="316653"/>
                </a:lnTo>
                <a:lnTo>
                  <a:pt x="215100" y="333782"/>
                </a:lnTo>
                <a:lnTo>
                  <a:pt x="169925" y="339851"/>
                </a:lnTo>
                <a:lnTo>
                  <a:pt x="124751" y="333782"/>
                </a:lnTo>
                <a:lnTo>
                  <a:pt x="84158" y="316653"/>
                </a:lnTo>
                <a:lnTo>
                  <a:pt x="49768" y="290083"/>
                </a:lnTo>
                <a:lnTo>
                  <a:pt x="23198" y="255693"/>
                </a:lnTo>
                <a:lnTo>
                  <a:pt x="6069" y="215100"/>
                </a:lnTo>
                <a:lnTo>
                  <a:pt x="0" y="169925"/>
                </a:lnTo>
                <a:close/>
              </a:path>
            </a:pathLst>
          </a:custGeom>
          <a:noFill/>
          <a:ln w="25908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379413" y="3368675"/>
            <a:ext cx="6042025" cy="431800"/>
          </a:xfrm>
          <a:custGeom>
            <a:avLst/>
            <a:gdLst/>
            <a:ahLst/>
            <a:cxnLst/>
            <a:rect l="l" t="t" r="r" b="b"/>
            <a:pathLst>
              <a:path w="4937760" h="472439">
                <a:moveTo>
                  <a:pt x="4937760" y="0"/>
                </a:moveTo>
                <a:lnTo>
                  <a:pt x="236219" y="0"/>
                </a:lnTo>
                <a:lnTo>
                  <a:pt x="0" y="236220"/>
                </a:lnTo>
                <a:lnTo>
                  <a:pt x="236219" y="472440"/>
                </a:lnTo>
                <a:lnTo>
                  <a:pt x="4937760" y="472440"/>
                </a:lnTo>
                <a:lnTo>
                  <a:pt x="493776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lIns="0" tIns="0" rIns="0" bIns="0"/>
          <a:lstStyle/>
          <a:p>
            <a:pPr marL="9525" algn="ctr" defTabSz="685800">
              <a:spcBef>
                <a:spcPts val="763"/>
              </a:spcBef>
            </a:pPr>
            <a:r>
              <a:rPr lang="ru-RU" sz="1300" dirty="0">
                <a:solidFill>
                  <a:schemeClr val="bg1"/>
                </a:solidFill>
                <a:latin typeface="Liberation Serif"/>
              </a:rPr>
              <a:t>познающий себя и окружающий мир не только  разумом, но и чувствами, </a:t>
            </a:r>
            <a:r>
              <a:rPr lang="en-US" sz="1300" dirty="0">
                <a:solidFill>
                  <a:schemeClr val="bg1"/>
                </a:solidFill>
                <a:latin typeface="Liberation Serif"/>
              </a:rPr>
              <a:t/>
            </a:r>
            <a:br>
              <a:rPr lang="en-US" sz="1300" dirty="0">
                <a:solidFill>
                  <a:schemeClr val="bg1"/>
                </a:solidFill>
                <a:latin typeface="Liberation Serif"/>
              </a:rPr>
            </a:br>
            <a:r>
              <a:rPr lang="ru-RU" sz="1300" dirty="0">
                <a:solidFill>
                  <a:schemeClr val="bg1"/>
                </a:solidFill>
                <a:latin typeface="Liberation Serif"/>
              </a:rPr>
              <a:t>интуицией</a:t>
            </a:r>
          </a:p>
        </p:txBody>
      </p:sp>
      <p:sp>
        <p:nvSpPr>
          <p:cNvPr id="20503" name="object 24"/>
          <p:cNvSpPr>
            <a:spLocks noChangeArrowheads="1"/>
          </p:cNvSpPr>
          <p:nvPr/>
        </p:nvSpPr>
        <p:spPr bwMode="auto">
          <a:xfrm>
            <a:off x="379413" y="3368675"/>
            <a:ext cx="6042025" cy="431800"/>
          </a:xfrm>
          <a:custGeom>
            <a:avLst/>
            <a:gdLst>
              <a:gd name="T0" fmla="*/ 0 w 4937760"/>
              <a:gd name="T1" fmla="*/ 0 h 472439"/>
              <a:gd name="T2" fmla="*/ 4937760 w 4937760"/>
              <a:gd name="T3" fmla="*/ 472439 h 472439"/>
            </a:gdLst>
            <a:ahLst/>
            <a:cxnLst/>
            <a:rect l="T0" t="T1" r="T2" b="T3"/>
            <a:pathLst>
              <a:path w="4937760" h="472439">
                <a:moveTo>
                  <a:pt x="4937760" y="472440"/>
                </a:moveTo>
                <a:lnTo>
                  <a:pt x="236219" y="472440"/>
                </a:lnTo>
                <a:lnTo>
                  <a:pt x="0" y="236220"/>
                </a:lnTo>
                <a:lnTo>
                  <a:pt x="236219" y="0"/>
                </a:lnTo>
                <a:lnTo>
                  <a:pt x="4937760" y="0"/>
                </a:lnTo>
                <a:lnTo>
                  <a:pt x="4937760" y="472440"/>
                </a:lnTo>
                <a:close/>
              </a:path>
            </a:pathLst>
          </a:custGeom>
          <a:noFill/>
          <a:ln w="25908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504" name="object 25"/>
          <p:cNvSpPr>
            <a:spLocks noChangeArrowheads="1"/>
          </p:cNvSpPr>
          <p:nvPr/>
        </p:nvSpPr>
        <p:spPr bwMode="auto">
          <a:xfrm>
            <a:off x="192088" y="3419475"/>
            <a:ext cx="374650" cy="255588"/>
          </a:xfrm>
          <a:prstGeom prst="rect">
            <a:avLst/>
          </a:prstGeom>
          <a:blipFill dpi="0" rotWithShape="1">
            <a:blip r:embed="rId7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505" name="object 26"/>
          <p:cNvSpPr>
            <a:spLocks noChangeArrowheads="1"/>
          </p:cNvSpPr>
          <p:nvPr/>
        </p:nvSpPr>
        <p:spPr bwMode="auto">
          <a:xfrm>
            <a:off x="192088" y="3419475"/>
            <a:ext cx="374650" cy="255588"/>
          </a:xfrm>
          <a:custGeom>
            <a:avLst/>
            <a:gdLst>
              <a:gd name="T0" fmla="*/ 0 w 340359"/>
              <a:gd name="T1" fmla="*/ 0 h 340360"/>
              <a:gd name="T2" fmla="*/ 340359 w 340359"/>
              <a:gd name="T3" fmla="*/ 340360 h 340360"/>
            </a:gdLst>
            <a:ahLst/>
            <a:cxnLst/>
            <a:rect l="T0" t="T1" r="T2" b="T3"/>
            <a:pathLst>
              <a:path w="340359" h="340360">
                <a:moveTo>
                  <a:pt x="0" y="169925"/>
                </a:moveTo>
                <a:lnTo>
                  <a:pt x="6069" y="124751"/>
                </a:lnTo>
                <a:lnTo>
                  <a:pt x="23198" y="84158"/>
                </a:lnTo>
                <a:lnTo>
                  <a:pt x="49768" y="49768"/>
                </a:lnTo>
                <a:lnTo>
                  <a:pt x="84158" y="23198"/>
                </a:lnTo>
                <a:lnTo>
                  <a:pt x="124751" y="6069"/>
                </a:lnTo>
                <a:lnTo>
                  <a:pt x="169925" y="0"/>
                </a:lnTo>
                <a:lnTo>
                  <a:pt x="215100" y="6069"/>
                </a:lnTo>
                <a:lnTo>
                  <a:pt x="255693" y="23198"/>
                </a:lnTo>
                <a:lnTo>
                  <a:pt x="290083" y="49768"/>
                </a:lnTo>
                <a:lnTo>
                  <a:pt x="316653" y="84158"/>
                </a:lnTo>
                <a:lnTo>
                  <a:pt x="333782" y="124751"/>
                </a:lnTo>
                <a:lnTo>
                  <a:pt x="339852" y="169925"/>
                </a:lnTo>
                <a:lnTo>
                  <a:pt x="333782" y="215100"/>
                </a:lnTo>
                <a:lnTo>
                  <a:pt x="316653" y="255693"/>
                </a:lnTo>
                <a:lnTo>
                  <a:pt x="290083" y="290083"/>
                </a:lnTo>
                <a:lnTo>
                  <a:pt x="255693" y="316653"/>
                </a:lnTo>
                <a:lnTo>
                  <a:pt x="215100" y="333782"/>
                </a:lnTo>
                <a:lnTo>
                  <a:pt x="169925" y="339851"/>
                </a:lnTo>
                <a:lnTo>
                  <a:pt x="124751" y="333782"/>
                </a:lnTo>
                <a:lnTo>
                  <a:pt x="84158" y="316653"/>
                </a:lnTo>
                <a:lnTo>
                  <a:pt x="49768" y="290083"/>
                </a:lnTo>
                <a:lnTo>
                  <a:pt x="23198" y="255693"/>
                </a:lnTo>
                <a:lnTo>
                  <a:pt x="6069" y="215100"/>
                </a:lnTo>
                <a:lnTo>
                  <a:pt x="0" y="169925"/>
                </a:lnTo>
                <a:close/>
              </a:path>
            </a:pathLst>
          </a:custGeom>
          <a:noFill/>
          <a:ln w="25908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379413" y="3878263"/>
            <a:ext cx="6042025" cy="252412"/>
          </a:xfrm>
          <a:custGeom>
            <a:avLst/>
            <a:gdLst/>
            <a:ahLst/>
            <a:cxnLst/>
            <a:rect l="l" t="t" r="r" b="b"/>
            <a:pathLst>
              <a:path w="4937760" h="338454">
                <a:moveTo>
                  <a:pt x="4937760" y="0"/>
                </a:moveTo>
                <a:lnTo>
                  <a:pt x="169164" y="0"/>
                </a:lnTo>
                <a:lnTo>
                  <a:pt x="0" y="169163"/>
                </a:lnTo>
                <a:lnTo>
                  <a:pt x="169164" y="338328"/>
                </a:lnTo>
                <a:lnTo>
                  <a:pt x="4937760" y="338328"/>
                </a:lnTo>
                <a:lnTo>
                  <a:pt x="493776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lIns="0" tIns="0" rIns="0" bIns="0"/>
          <a:lstStyle/>
          <a:p>
            <a:pPr marL="3175" algn="ctr" defTabSz="685800">
              <a:spcBef>
                <a:spcPts val="875"/>
              </a:spcBef>
            </a:pPr>
            <a:r>
              <a:rPr lang="ru-RU" sz="1300" dirty="0">
                <a:solidFill>
                  <a:schemeClr val="bg1"/>
                </a:solidFill>
                <a:latin typeface="Liberation Serif"/>
              </a:rPr>
              <a:t>полностью принимающий самого себя</a:t>
            </a:r>
          </a:p>
        </p:txBody>
      </p:sp>
      <p:sp>
        <p:nvSpPr>
          <p:cNvPr id="20507" name="object 28"/>
          <p:cNvSpPr>
            <a:spLocks noChangeArrowheads="1"/>
          </p:cNvSpPr>
          <p:nvPr/>
        </p:nvSpPr>
        <p:spPr bwMode="auto">
          <a:xfrm>
            <a:off x="379413" y="3895725"/>
            <a:ext cx="6042025" cy="254000"/>
          </a:xfrm>
          <a:custGeom>
            <a:avLst/>
            <a:gdLst>
              <a:gd name="T0" fmla="*/ 0 w 4937760"/>
              <a:gd name="T1" fmla="*/ 0 h 338454"/>
              <a:gd name="T2" fmla="*/ 4937760 w 4937760"/>
              <a:gd name="T3" fmla="*/ 338454 h 338454"/>
            </a:gdLst>
            <a:ahLst/>
            <a:cxnLst/>
            <a:rect l="T0" t="T1" r="T2" b="T3"/>
            <a:pathLst>
              <a:path w="4937760" h="338454">
                <a:moveTo>
                  <a:pt x="4937760" y="338328"/>
                </a:moveTo>
                <a:lnTo>
                  <a:pt x="169164" y="338328"/>
                </a:lnTo>
                <a:lnTo>
                  <a:pt x="0" y="169163"/>
                </a:lnTo>
                <a:lnTo>
                  <a:pt x="169164" y="0"/>
                </a:lnTo>
                <a:lnTo>
                  <a:pt x="4937760" y="0"/>
                </a:lnTo>
                <a:lnTo>
                  <a:pt x="4937760" y="338328"/>
                </a:lnTo>
                <a:close/>
              </a:path>
            </a:pathLst>
          </a:custGeom>
          <a:noFill/>
          <a:ln w="25907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508" name="object 29"/>
          <p:cNvSpPr>
            <a:spLocks noChangeArrowheads="1"/>
          </p:cNvSpPr>
          <p:nvPr/>
        </p:nvSpPr>
        <p:spPr bwMode="auto">
          <a:xfrm>
            <a:off x="182563" y="3895725"/>
            <a:ext cx="374650" cy="254000"/>
          </a:xfrm>
          <a:prstGeom prst="rect">
            <a:avLst/>
          </a:prstGeom>
          <a:blipFill dpi="0" rotWithShape="1">
            <a:blip r:embed="rId8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509" name="object 30"/>
          <p:cNvSpPr>
            <a:spLocks noChangeArrowheads="1"/>
          </p:cNvSpPr>
          <p:nvPr/>
        </p:nvSpPr>
        <p:spPr bwMode="auto">
          <a:xfrm>
            <a:off x="192088" y="3895725"/>
            <a:ext cx="374650" cy="254000"/>
          </a:xfrm>
          <a:custGeom>
            <a:avLst/>
            <a:gdLst>
              <a:gd name="T0" fmla="*/ 0 w 340359"/>
              <a:gd name="T1" fmla="*/ 0 h 338454"/>
              <a:gd name="T2" fmla="*/ 340359 w 340359"/>
              <a:gd name="T3" fmla="*/ 338454 h 338454"/>
            </a:gdLst>
            <a:ahLst/>
            <a:cxnLst/>
            <a:rect l="T0" t="T1" r="T2" b="T3"/>
            <a:pathLst>
              <a:path w="340359" h="338454">
                <a:moveTo>
                  <a:pt x="0" y="169163"/>
                </a:moveTo>
                <a:lnTo>
                  <a:pt x="6069" y="124177"/>
                </a:lnTo>
                <a:lnTo>
                  <a:pt x="23198" y="83763"/>
                </a:lnTo>
                <a:lnTo>
                  <a:pt x="49768" y="49530"/>
                </a:lnTo>
                <a:lnTo>
                  <a:pt x="84158" y="23085"/>
                </a:lnTo>
                <a:lnTo>
                  <a:pt x="124751" y="6039"/>
                </a:lnTo>
                <a:lnTo>
                  <a:pt x="169925" y="0"/>
                </a:lnTo>
                <a:lnTo>
                  <a:pt x="215100" y="6039"/>
                </a:lnTo>
                <a:lnTo>
                  <a:pt x="255693" y="23085"/>
                </a:lnTo>
                <a:lnTo>
                  <a:pt x="290083" y="49530"/>
                </a:lnTo>
                <a:lnTo>
                  <a:pt x="316653" y="83763"/>
                </a:lnTo>
                <a:lnTo>
                  <a:pt x="333782" y="124177"/>
                </a:lnTo>
                <a:lnTo>
                  <a:pt x="339852" y="169163"/>
                </a:lnTo>
                <a:lnTo>
                  <a:pt x="333782" y="214150"/>
                </a:lnTo>
                <a:lnTo>
                  <a:pt x="316653" y="254564"/>
                </a:lnTo>
                <a:lnTo>
                  <a:pt x="290083" y="288798"/>
                </a:lnTo>
                <a:lnTo>
                  <a:pt x="255693" y="315242"/>
                </a:lnTo>
                <a:lnTo>
                  <a:pt x="215100" y="332288"/>
                </a:lnTo>
                <a:lnTo>
                  <a:pt x="169925" y="338328"/>
                </a:lnTo>
                <a:lnTo>
                  <a:pt x="124751" y="332288"/>
                </a:lnTo>
                <a:lnTo>
                  <a:pt x="84158" y="315242"/>
                </a:lnTo>
                <a:lnTo>
                  <a:pt x="49768" y="288798"/>
                </a:lnTo>
                <a:lnTo>
                  <a:pt x="23198" y="254564"/>
                </a:lnTo>
                <a:lnTo>
                  <a:pt x="6069" y="214150"/>
                </a:lnTo>
                <a:lnTo>
                  <a:pt x="0" y="169163"/>
                </a:lnTo>
                <a:close/>
              </a:path>
            </a:pathLst>
          </a:custGeom>
          <a:noFill/>
          <a:ln w="25908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379413" y="4191000"/>
            <a:ext cx="6042025" cy="315913"/>
          </a:xfrm>
          <a:custGeom>
            <a:avLst/>
            <a:gdLst/>
            <a:ahLst/>
            <a:cxnLst/>
            <a:rect l="l" t="t" r="r" b="b"/>
            <a:pathLst>
              <a:path w="4937760" h="501650">
                <a:moveTo>
                  <a:pt x="4937760" y="0"/>
                </a:moveTo>
                <a:lnTo>
                  <a:pt x="250697" y="0"/>
                </a:lnTo>
                <a:lnTo>
                  <a:pt x="0" y="250698"/>
                </a:lnTo>
                <a:lnTo>
                  <a:pt x="250697" y="501395"/>
                </a:lnTo>
                <a:lnTo>
                  <a:pt x="4937760" y="501395"/>
                </a:lnTo>
                <a:lnTo>
                  <a:pt x="493776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lIns="0" tIns="0" rIns="0" bIns="0"/>
          <a:lstStyle/>
          <a:p>
            <a:pPr marL="3175" algn="ctr" defTabSz="685800"/>
            <a:r>
              <a:rPr lang="ru-RU" sz="1300" dirty="0">
                <a:solidFill>
                  <a:schemeClr val="bg1"/>
                </a:solidFill>
                <a:latin typeface="Liberation Serif"/>
              </a:rPr>
              <a:t>принимающий ценность и уникальность  окружающих его людей</a:t>
            </a:r>
          </a:p>
        </p:txBody>
      </p:sp>
      <p:sp>
        <p:nvSpPr>
          <p:cNvPr id="20511" name="object 32"/>
          <p:cNvSpPr>
            <a:spLocks noChangeArrowheads="1"/>
          </p:cNvSpPr>
          <p:nvPr/>
        </p:nvSpPr>
        <p:spPr bwMode="auto">
          <a:xfrm>
            <a:off x="379413" y="4191000"/>
            <a:ext cx="6042025" cy="315913"/>
          </a:xfrm>
          <a:custGeom>
            <a:avLst/>
            <a:gdLst>
              <a:gd name="T0" fmla="*/ 0 w 4937760"/>
              <a:gd name="T1" fmla="*/ 0 h 501650"/>
              <a:gd name="T2" fmla="*/ 4937760 w 4937760"/>
              <a:gd name="T3" fmla="*/ 501650 h 501650"/>
            </a:gdLst>
            <a:ahLst/>
            <a:cxnLst/>
            <a:rect l="T0" t="T1" r="T2" b="T3"/>
            <a:pathLst>
              <a:path w="4937760" h="501650">
                <a:moveTo>
                  <a:pt x="4937760" y="501395"/>
                </a:moveTo>
                <a:lnTo>
                  <a:pt x="250697" y="501395"/>
                </a:lnTo>
                <a:lnTo>
                  <a:pt x="0" y="250698"/>
                </a:lnTo>
                <a:lnTo>
                  <a:pt x="250697" y="0"/>
                </a:lnTo>
                <a:lnTo>
                  <a:pt x="4937760" y="0"/>
                </a:lnTo>
                <a:lnTo>
                  <a:pt x="4937760" y="501395"/>
                </a:lnTo>
                <a:close/>
              </a:path>
            </a:pathLst>
          </a:custGeom>
          <a:noFill/>
          <a:ln w="25908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512" name="object 33"/>
          <p:cNvSpPr>
            <a:spLocks noChangeArrowheads="1"/>
          </p:cNvSpPr>
          <p:nvPr/>
        </p:nvSpPr>
        <p:spPr bwMode="auto">
          <a:xfrm>
            <a:off x="192088" y="4191000"/>
            <a:ext cx="374650" cy="255588"/>
          </a:xfrm>
          <a:prstGeom prst="rect">
            <a:avLst/>
          </a:prstGeom>
          <a:blipFill dpi="0" rotWithShape="1">
            <a:blip r:embed="rId9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513" name="object 34"/>
          <p:cNvSpPr>
            <a:spLocks noChangeArrowheads="1"/>
          </p:cNvSpPr>
          <p:nvPr/>
        </p:nvSpPr>
        <p:spPr bwMode="auto">
          <a:xfrm>
            <a:off x="192088" y="4191000"/>
            <a:ext cx="374650" cy="255588"/>
          </a:xfrm>
          <a:custGeom>
            <a:avLst/>
            <a:gdLst>
              <a:gd name="T0" fmla="*/ 0 w 340359"/>
              <a:gd name="T1" fmla="*/ 0 h 340360"/>
              <a:gd name="T2" fmla="*/ 340359 w 340359"/>
              <a:gd name="T3" fmla="*/ 340360 h 340360"/>
            </a:gdLst>
            <a:ahLst/>
            <a:cxnLst/>
            <a:rect l="T0" t="T1" r="T2" b="T3"/>
            <a:pathLst>
              <a:path w="340359" h="340360">
                <a:moveTo>
                  <a:pt x="0" y="169925"/>
                </a:moveTo>
                <a:lnTo>
                  <a:pt x="6069" y="124751"/>
                </a:lnTo>
                <a:lnTo>
                  <a:pt x="23198" y="84158"/>
                </a:lnTo>
                <a:lnTo>
                  <a:pt x="49768" y="49768"/>
                </a:lnTo>
                <a:lnTo>
                  <a:pt x="84158" y="23198"/>
                </a:lnTo>
                <a:lnTo>
                  <a:pt x="124751" y="6069"/>
                </a:lnTo>
                <a:lnTo>
                  <a:pt x="169925" y="0"/>
                </a:lnTo>
                <a:lnTo>
                  <a:pt x="215100" y="6069"/>
                </a:lnTo>
                <a:lnTo>
                  <a:pt x="255693" y="23198"/>
                </a:lnTo>
                <a:lnTo>
                  <a:pt x="290083" y="49768"/>
                </a:lnTo>
                <a:lnTo>
                  <a:pt x="316653" y="84158"/>
                </a:lnTo>
                <a:lnTo>
                  <a:pt x="333782" y="124751"/>
                </a:lnTo>
                <a:lnTo>
                  <a:pt x="339852" y="169925"/>
                </a:lnTo>
                <a:lnTo>
                  <a:pt x="333782" y="215100"/>
                </a:lnTo>
                <a:lnTo>
                  <a:pt x="316653" y="255693"/>
                </a:lnTo>
                <a:lnTo>
                  <a:pt x="290083" y="290083"/>
                </a:lnTo>
                <a:lnTo>
                  <a:pt x="255693" y="316653"/>
                </a:lnTo>
                <a:lnTo>
                  <a:pt x="215100" y="333782"/>
                </a:lnTo>
                <a:lnTo>
                  <a:pt x="169925" y="339851"/>
                </a:lnTo>
                <a:lnTo>
                  <a:pt x="124751" y="333782"/>
                </a:lnTo>
                <a:lnTo>
                  <a:pt x="84158" y="316653"/>
                </a:lnTo>
                <a:lnTo>
                  <a:pt x="49768" y="290083"/>
                </a:lnTo>
                <a:lnTo>
                  <a:pt x="23198" y="255693"/>
                </a:lnTo>
                <a:lnTo>
                  <a:pt x="6069" y="215100"/>
                </a:lnTo>
                <a:lnTo>
                  <a:pt x="0" y="169925"/>
                </a:lnTo>
                <a:close/>
              </a:path>
            </a:pathLst>
          </a:custGeom>
          <a:noFill/>
          <a:ln w="25908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379413" y="4581525"/>
            <a:ext cx="6042025" cy="255588"/>
          </a:xfrm>
          <a:custGeom>
            <a:avLst/>
            <a:gdLst/>
            <a:ahLst/>
            <a:cxnLst/>
            <a:rect l="l" t="t" r="r" b="b"/>
            <a:pathLst>
              <a:path w="4937760" h="340360">
                <a:moveTo>
                  <a:pt x="4937760" y="0"/>
                </a:moveTo>
                <a:lnTo>
                  <a:pt x="169925" y="0"/>
                </a:lnTo>
                <a:lnTo>
                  <a:pt x="0" y="169926"/>
                </a:lnTo>
                <a:lnTo>
                  <a:pt x="169925" y="339852"/>
                </a:lnTo>
                <a:lnTo>
                  <a:pt x="4937760" y="339852"/>
                </a:lnTo>
                <a:lnTo>
                  <a:pt x="493776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lIns="0" tIns="0" rIns="0" bIns="0"/>
          <a:lstStyle/>
          <a:p>
            <a:pPr algn="ctr" defTabSz="685800">
              <a:spcBef>
                <a:spcPts val="963"/>
              </a:spcBef>
            </a:pPr>
            <a:r>
              <a:rPr lang="ru-RU" sz="1300" dirty="0">
                <a:solidFill>
                  <a:schemeClr val="bg1"/>
                </a:solidFill>
                <a:latin typeface="Liberation Serif"/>
              </a:rPr>
              <a:t>с адекватной самооценкой</a:t>
            </a:r>
          </a:p>
        </p:txBody>
      </p:sp>
      <p:sp>
        <p:nvSpPr>
          <p:cNvPr id="20515" name="object 36"/>
          <p:cNvSpPr>
            <a:spLocks noChangeArrowheads="1"/>
          </p:cNvSpPr>
          <p:nvPr/>
        </p:nvSpPr>
        <p:spPr bwMode="auto">
          <a:xfrm>
            <a:off x="395288" y="4581525"/>
            <a:ext cx="6042025" cy="255588"/>
          </a:xfrm>
          <a:custGeom>
            <a:avLst/>
            <a:gdLst>
              <a:gd name="T0" fmla="*/ 0 w 4937760"/>
              <a:gd name="T1" fmla="*/ 0 h 340360"/>
              <a:gd name="T2" fmla="*/ 4937760 w 4937760"/>
              <a:gd name="T3" fmla="*/ 340360 h 340360"/>
            </a:gdLst>
            <a:ahLst/>
            <a:cxnLst/>
            <a:rect l="T0" t="T1" r="T2" b="T3"/>
            <a:pathLst>
              <a:path w="4937760" h="340360">
                <a:moveTo>
                  <a:pt x="4937760" y="339852"/>
                </a:moveTo>
                <a:lnTo>
                  <a:pt x="169925" y="339852"/>
                </a:lnTo>
                <a:lnTo>
                  <a:pt x="0" y="169926"/>
                </a:lnTo>
                <a:lnTo>
                  <a:pt x="169925" y="0"/>
                </a:lnTo>
                <a:lnTo>
                  <a:pt x="4937760" y="0"/>
                </a:lnTo>
                <a:lnTo>
                  <a:pt x="4937760" y="339852"/>
                </a:lnTo>
                <a:close/>
              </a:path>
            </a:pathLst>
          </a:custGeom>
          <a:noFill/>
          <a:ln w="25908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516" name="object 37"/>
          <p:cNvSpPr>
            <a:spLocks noChangeArrowheads="1"/>
          </p:cNvSpPr>
          <p:nvPr/>
        </p:nvSpPr>
        <p:spPr bwMode="auto">
          <a:xfrm>
            <a:off x="192088" y="4581525"/>
            <a:ext cx="374650" cy="255588"/>
          </a:xfrm>
          <a:prstGeom prst="rect">
            <a:avLst/>
          </a:prstGeom>
          <a:blipFill dpi="0" rotWithShape="1">
            <a:blip r:embed="rId10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517" name="object 38"/>
          <p:cNvSpPr>
            <a:spLocks noChangeArrowheads="1"/>
          </p:cNvSpPr>
          <p:nvPr/>
        </p:nvSpPr>
        <p:spPr bwMode="auto">
          <a:xfrm>
            <a:off x="192088" y="4581525"/>
            <a:ext cx="374650" cy="255588"/>
          </a:xfrm>
          <a:custGeom>
            <a:avLst/>
            <a:gdLst>
              <a:gd name="T0" fmla="*/ 0 w 340359"/>
              <a:gd name="T1" fmla="*/ 0 h 340360"/>
              <a:gd name="T2" fmla="*/ 340359 w 340359"/>
              <a:gd name="T3" fmla="*/ 340360 h 340360"/>
            </a:gdLst>
            <a:ahLst/>
            <a:cxnLst/>
            <a:rect l="T0" t="T1" r="T2" b="T3"/>
            <a:pathLst>
              <a:path w="340359" h="340360">
                <a:moveTo>
                  <a:pt x="0" y="169926"/>
                </a:moveTo>
                <a:lnTo>
                  <a:pt x="6069" y="124751"/>
                </a:lnTo>
                <a:lnTo>
                  <a:pt x="23198" y="84158"/>
                </a:lnTo>
                <a:lnTo>
                  <a:pt x="49768" y="49768"/>
                </a:lnTo>
                <a:lnTo>
                  <a:pt x="84158" y="23198"/>
                </a:lnTo>
                <a:lnTo>
                  <a:pt x="124751" y="6069"/>
                </a:lnTo>
                <a:lnTo>
                  <a:pt x="169925" y="0"/>
                </a:lnTo>
                <a:lnTo>
                  <a:pt x="215100" y="6069"/>
                </a:lnTo>
                <a:lnTo>
                  <a:pt x="255693" y="23198"/>
                </a:lnTo>
                <a:lnTo>
                  <a:pt x="290083" y="49768"/>
                </a:lnTo>
                <a:lnTo>
                  <a:pt x="316653" y="84158"/>
                </a:lnTo>
                <a:lnTo>
                  <a:pt x="333782" y="124751"/>
                </a:lnTo>
                <a:lnTo>
                  <a:pt x="339852" y="169926"/>
                </a:lnTo>
                <a:lnTo>
                  <a:pt x="333782" y="215100"/>
                </a:lnTo>
                <a:lnTo>
                  <a:pt x="316653" y="255693"/>
                </a:lnTo>
                <a:lnTo>
                  <a:pt x="290083" y="290083"/>
                </a:lnTo>
                <a:lnTo>
                  <a:pt x="255693" y="316653"/>
                </a:lnTo>
                <a:lnTo>
                  <a:pt x="215100" y="333782"/>
                </a:lnTo>
                <a:lnTo>
                  <a:pt x="169925" y="339852"/>
                </a:lnTo>
                <a:lnTo>
                  <a:pt x="124751" y="333782"/>
                </a:lnTo>
                <a:lnTo>
                  <a:pt x="84158" y="316653"/>
                </a:lnTo>
                <a:lnTo>
                  <a:pt x="49768" y="290083"/>
                </a:lnTo>
                <a:lnTo>
                  <a:pt x="23198" y="255693"/>
                </a:lnTo>
                <a:lnTo>
                  <a:pt x="6069" y="215100"/>
                </a:lnTo>
                <a:lnTo>
                  <a:pt x="0" y="169926"/>
                </a:lnTo>
                <a:close/>
              </a:path>
            </a:pathLst>
          </a:custGeom>
          <a:noFill/>
          <a:ln w="25908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379413" y="4913313"/>
            <a:ext cx="6042025" cy="254000"/>
          </a:xfrm>
          <a:custGeom>
            <a:avLst/>
            <a:gdLst/>
            <a:ahLst/>
            <a:cxnLst/>
            <a:rect l="l" t="t" r="r" b="b"/>
            <a:pathLst>
              <a:path w="4937760" h="338454">
                <a:moveTo>
                  <a:pt x="4937760" y="0"/>
                </a:moveTo>
                <a:lnTo>
                  <a:pt x="169164" y="0"/>
                </a:lnTo>
                <a:lnTo>
                  <a:pt x="0" y="169164"/>
                </a:lnTo>
                <a:lnTo>
                  <a:pt x="169164" y="338328"/>
                </a:lnTo>
                <a:lnTo>
                  <a:pt x="4937760" y="338328"/>
                </a:lnTo>
                <a:lnTo>
                  <a:pt x="4937760" y="0"/>
                </a:lnTo>
                <a:close/>
              </a:path>
            </a:pathLst>
          </a:custGeom>
          <a:solidFill>
            <a:srgbClr val="0070C0"/>
          </a:solidFill>
          <a:ln>
            <a:solidFill>
              <a:schemeClr val="accent1"/>
            </a:solidFill>
          </a:ln>
        </p:spPr>
        <p:txBody>
          <a:bodyPr lIns="0" tIns="0" rIns="0" bIns="0"/>
          <a:lstStyle/>
          <a:p>
            <a:pPr algn="ctr" defTabSz="685800"/>
            <a:r>
              <a:rPr lang="ru-RU" sz="1300" dirty="0">
                <a:solidFill>
                  <a:schemeClr val="bg1"/>
                </a:solidFill>
                <a:latin typeface="Liberation Serif"/>
              </a:rPr>
              <a:t>самостоятельность в принятии решений  </a:t>
            </a:r>
          </a:p>
        </p:txBody>
      </p:sp>
      <p:sp>
        <p:nvSpPr>
          <p:cNvPr id="20519" name="object 40"/>
          <p:cNvSpPr>
            <a:spLocks noChangeArrowheads="1"/>
          </p:cNvSpPr>
          <p:nvPr/>
        </p:nvSpPr>
        <p:spPr bwMode="auto">
          <a:xfrm>
            <a:off x="395288" y="4903192"/>
            <a:ext cx="6042025" cy="254000"/>
          </a:xfrm>
          <a:custGeom>
            <a:avLst/>
            <a:gdLst>
              <a:gd name="T0" fmla="*/ 0 w 4937760"/>
              <a:gd name="T1" fmla="*/ 0 h 338454"/>
              <a:gd name="T2" fmla="*/ 4937760 w 4937760"/>
              <a:gd name="T3" fmla="*/ 338454 h 338454"/>
            </a:gdLst>
            <a:ahLst/>
            <a:cxnLst/>
            <a:rect l="T0" t="T1" r="T2" b="T3"/>
            <a:pathLst>
              <a:path w="4937760" h="338454">
                <a:moveTo>
                  <a:pt x="4937760" y="338328"/>
                </a:moveTo>
                <a:lnTo>
                  <a:pt x="169164" y="338328"/>
                </a:lnTo>
                <a:lnTo>
                  <a:pt x="0" y="169164"/>
                </a:lnTo>
                <a:lnTo>
                  <a:pt x="169164" y="0"/>
                </a:lnTo>
                <a:lnTo>
                  <a:pt x="4937760" y="0"/>
                </a:lnTo>
                <a:lnTo>
                  <a:pt x="4937760" y="338328"/>
                </a:lnTo>
                <a:close/>
              </a:path>
            </a:pathLst>
          </a:custGeom>
          <a:noFill/>
          <a:ln w="25907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520" name="object 41"/>
          <p:cNvSpPr>
            <a:spLocks noChangeArrowheads="1"/>
          </p:cNvSpPr>
          <p:nvPr/>
        </p:nvSpPr>
        <p:spPr bwMode="auto">
          <a:xfrm>
            <a:off x="192088" y="4913313"/>
            <a:ext cx="374650" cy="254000"/>
          </a:xfrm>
          <a:prstGeom prst="rect">
            <a:avLst/>
          </a:prstGeom>
          <a:blipFill dpi="0" rotWithShape="1">
            <a:blip r:embed="rId11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521" name="object 42"/>
          <p:cNvSpPr>
            <a:spLocks noChangeArrowheads="1"/>
          </p:cNvSpPr>
          <p:nvPr/>
        </p:nvSpPr>
        <p:spPr bwMode="auto">
          <a:xfrm>
            <a:off x="192088" y="4913313"/>
            <a:ext cx="374650" cy="254000"/>
          </a:xfrm>
          <a:custGeom>
            <a:avLst/>
            <a:gdLst>
              <a:gd name="T0" fmla="*/ 0 w 340359"/>
              <a:gd name="T1" fmla="*/ 0 h 338454"/>
              <a:gd name="T2" fmla="*/ 340359 w 340359"/>
              <a:gd name="T3" fmla="*/ 338454 h 338454"/>
            </a:gdLst>
            <a:ahLst/>
            <a:cxnLst/>
            <a:rect l="T0" t="T1" r="T2" b="T3"/>
            <a:pathLst>
              <a:path w="340359" h="338454">
                <a:moveTo>
                  <a:pt x="0" y="169164"/>
                </a:moveTo>
                <a:lnTo>
                  <a:pt x="6069" y="124177"/>
                </a:lnTo>
                <a:lnTo>
                  <a:pt x="23198" y="83763"/>
                </a:lnTo>
                <a:lnTo>
                  <a:pt x="49768" y="49530"/>
                </a:lnTo>
                <a:lnTo>
                  <a:pt x="84158" y="23085"/>
                </a:lnTo>
                <a:lnTo>
                  <a:pt x="124751" y="6039"/>
                </a:lnTo>
                <a:lnTo>
                  <a:pt x="169925" y="0"/>
                </a:lnTo>
                <a:lnTo>
                  <a:pt x="215100" y="6039"/>
                </a:lnTo>
                <a:lnTo>
                  <a:pt x="255693" y="23085"/>
                </a:lnTo>
                <a:lnTo>
                  <a:pt x="290083" y="49530"/>
                </a:lnTo>
                <a:lnTo>
                  <a:pt x="316653" y="83763"/>
                </a:lnTo>
                <a:lnTo>
                  <a:pt x="333782" y="124177"/>
                </a:lnTo>
                <a:lnTo>
                  <a:pt x="339852" y="169164"/>
                </a:lnTo>
                <a:lnTo>
                  <a:pt x="333782" y="214132"/>
                </a:lnTo>
                <a:lnTo>
                  <a:pt x="316653" y="254541"/>
                </a:lnTo>
                <a:lnTo>
                  <a:pt x="290083" y="288778"/>
                </a:lnTo>
                <a:lnTo>
                  <a:pt x="255693" y="315230"/>
                </a:lnTo>
                <a:lnTo>
                  <a:pt x="215100" y="332284"/>
                </a:lnTo>
                <a:lnTo>
                  <a:pt x="169925" y="338328"/>
                </a:lnTo>
                <a:lnTo>
                  <a:pt x="124751" y="332284"/>
                </a:lnTo>
                <a:lnTo>
                  <a:pt x="84158" y="315230"/>
                </a:lnTo>
                <a:lnTo>
                  <a:pt x="49768" y="288778"/>
                </a:lnTo>
                <a:lnTo>
                  <a:pt x="23198" y="254541"/>
                </a:lnTo>
                <a:lnTo>
                  <a:pt x="6069" y="214132"/>
                </a:lnTo>
                <a:lnTo>
                  <a:pt x="0" y="169164"/>
                </a:lnTo>
                <a:close/>
              </a:path>
            </a:pathLst>
          </a:custGeom>
          <a:noFill/>
          <a:ln w="25908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379413" y="5243513"/>
            <a:ext cx="6042025" cy="254000"/>
          </a:xfrm>
          <a:custGeom>
            <a:avLst/>
            <a:gdLst/>
            <a:ahLst/>
            <a:cxnLst/>
            <a:rect l="l" t="t" r="r" b="b"/>
            <a:pathLst>
              <a:path w="4937760" h="338454">
                <a:moveTo>
                  <a:pt x="4937760" y="0"/>
                </a:moveTo>
                <a:lnTo>
                  <a:pt x="169164" y="0"/>
                </a:lnTo>
                <a:lnTo>
                  <a:pt x="0" y="169163"/>
                </a:lnTo>
                <a:lnTo>
                  <a:pt x="169164" y="338328"/>
                </a:lnTo>
                <a:lnTo>
                  <a:pt x="4937760" y="338328"/>
                </a:lnTo>
                <a:lnTo>
                  <a:pt x="493776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lIns="0" tIns="0" rIns="0" bIns="0"/>
          <a:lstStyle/>
          <a:p>
            <a:pPr marL="3175" indent="1588" algn="ctr" defTabSz="685800"/>
            <a:r>
              <a:rPr lang="ru-RU" sz="1300" dirty="0" smtClean="0">
                <a:solidFill>
                  <a:schemeClr val="bg1"/>
                </a:solidFill>
                <a:latin typeface="Liberation Serif"/>
              </a:rPr>
              <a:t>ориентация  </a:t>
            </a:r>
            <a:r>
              <a:rPr lang="ru-RU" sz="1300" dirty="0">
                <a:solidFill>
                  <a:schemeClr val="bg1"/>
                </a:solidFill>
                <a:latin typeface="Liberation Serif"/>
              </a:rPr>
              <a:t>на успех в достижении целей</a:t>
            </a:r>
          </a:p>
        </p:txBody>
      </p:sp>
      <p:sp>
        <p:nvSpPr>
          <p:cNvPr id="20523" name="object 44"/>
          <p:cNvSpPr>
            <a:spLocks noChangeArrowheads="1"/>
          </p:cNvSpPr>
          <p:nvPr/>
        </p:nvSpPr>
        <p:spPr bwMode="auto">
          <a:xfrm>
            <a:off x="395288" y="5229225"/>
            <a:ext cx="6042025" cy="254000"/>
          </a:xfrm>
          <a:custGeom>
            <a:avLst/>
            <a:gdLst>
              <a:gd name="T0" fmla="*/ 0 w 4937760"/>
              <a:gd name="T1" fmla="*/ 0 h 338454"/>
              <a:gd name="T2" fmla="*/ 4937760 w 4937760"/>
              <a:gd name="T3" fmla="*/ 338454 h 338454"/>
            </a:gdLst>
            <a:ahLst/>
            <a:cxnLst/>
            <a:rect l="T0" t="T1" r="T2" b="T3"/>
            <a:pathLst>
              <a:path w="4937760" h="338454">
                <a:moveTo>
                  <a:pt x="4937760" y="338328"/>
                </a:moveTo>
                <a:lnTo>
                  <a:pt x="169164" y="338328"/>
                </a:lnTo>
                <a:lnTo>
                  <a:pt x="0" y="169163"/>
                </a:lnTo>
                <a:lnTo>
                  <a:pt x="169164" y="0"/>
                </a:lnTo>
                <a:lnTo>
                  <a:pt x="4937760" y="0"/>
                </a:lnTo>
                <a:lnTo>
                  <a:pt x="4937760" y="338328"/>
                </a:lnTo>
                <a:close/>
              </a:path>
            </a:pathLst>
          </a:custGeom>
          <a:noFill/>
          <a:ln w="25907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524" name="object 45"/>
          <p:cNvSpPr>
            <a:spLocks noChangeArrowheads="1"/>
          </p:cNvSpPr>
          <p:nvPr/>
        </p:nvSpPr>
        <p:spPr bwMode="auto">
          <a:xfrm>
            <a:off x="192088" y="5243513"/>
            <a:ext cx="374650" cy="254000"/>
          </a:xfrm>
          <a:prstGeom prst="rect">
            <a:avLst/>
          </a:prstGeom>
          <a:blipFill dpi="0" rotWithShape="1">
            <a:blip r:embed="rId12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525" name="object 46"/>
          <p:cNvSpPr>
            <a:spLocks noChangeArrowheads="1"/>
          </p:cNvSpPr>
          <p:nvPr/>
        </p:nvSpPr>
        <p:spPr bwMode="auto">
          <a:xfrm>
            <a:off x="192088" y="5243513"/>
            <a:ext cx="374650" cy="254000"/>
          </a:xfrm>
          <a:custGeom>
            <a:avLst/>
            <a:gdLst>
              <a:gd name="T0" fmla="*/ 0 w 340359"/>
              <a:gd name="T1" fmla="*/ 0 h 338454"/>
              <a:gd name="T2" fmla="*/ 340359 w 340359"/>
              <a:gd name="T3" fmla="*/ 338454 h 338454"/>
            </a:gdLst>
            <a:ahLst/>
            <a:cxnLst/>
            <a:rect l="T0" t="T1" r="T2" b="T3"/>
            <a:pathLst>
              <a:path w="340359" h="338454">
                <a:moveTo>
                  <a:pt x="0" y="169163"/>
                </a:moveTo>
                <a:lnTo>
                  <a:pt x="6069" y="124195"/>
                </a:lnTo>
                <a:lnTo>
                  <a:pt x="23198" y="83786"/>
                </a:lnTo>
                <a:lnTo>
                  <a:pt x="49768" y="49549"/>
                </a:lnTo>
                <a:lnTo>
                  <a:pt x="84158" y="23097"/>
                </a:lnTo>
                <a:lnTo>
                  <a:pt x="124751" y="6043"/>
                </a:lnTo>
                <a:lnTo>
                  <a:pt x="169925" y="0"/>
                </a:lnTo>
                <a:lnTo>
                  <a:pt x="215100" y="6043"/>
                </a:lnTo>
                <a:lnTo>
                  <a:pt x="255693" y="23097"/>
                </a:lnTo>
                <a:lnTo>
                  <a:pt x="290083" y="49549"/>
                </a:lnTo>
                <a:lnTo>
                  <a:pt x="316653" y="83786"/>
                </a:lnTo>
                <a:lnTo>
                  <a:pt x="333782" y="124195"/>
                </a:lnTo>
                <a:lnTo>
                  <a:pt x="339852" y="169163"/>
                </a:lnTo>
                <a:lnTo>
                  <a:pt x="333782" y="214132"/>
                </a:lnTo>
                <a:lnTo>
                  <a:pt x="316653" y="254541"/>
                </a:lnTo>
                <a:lnTo>
                  <a:pt x="290083" y="288778"/>
                </a:lnTo>
                <a:lnTo>
                  <a:pt x="255693" y="315230"/>
                </a:lnTo>
                <a:lnTo>
                  <a:pt x="215100" y="332284"/>
                </a:lnTo>
                <a:lnTo>
                  <a:pt x="169925" y="338328"/>
                </a:lnTo>
                <a:lnTo>
                  <a:pt x="124751" y="332284"/>
                </a:lnTo>
                <a:lnTo>
                  <a:pt x="84158" y="315230"/>
                </a:lnTo>
                <a:lnTo>
                  <a:pt x="49768" y="288778"/>
                </a:lnTo>
                <a:lnTo>
                  <a:pt x="23198" y="254541"/>
                </a:lnTo>
                <a:lnTo>
                  <a:pt x="6069" y="214132"/>
                </a:lnTo>
                <a:lnTo>
                  <a:pt x="0" y="169163"/>
                </a:lnTo>
                <a:close/>
              </a:path>
            </a:pathLst>
          </a:custGeom>
          <a:noFill/>
          <a:ln w="25908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379413" y="5573713"/>
            <a:ext cx="6042025" cy="255587"/>
          </a:xfrm>
          <a:custGeom>
            <a:avLst/>
            <a:gdLst/>
            <a:ahLst/>
            <a:cxnLst/>
            <a:rect l="l" t="t" r="r" b="b"/>
            <a:pathLst>
              <a:path w="4937760" h="340359">
                <a:moveTo>
                  <a:pt x="4937760" y="0"/>
                </a:moveTo>
                <a:lnTo>
                  <a:pt x="169925" y="0"/>
                </a:lnTo>
                <a:lnTo>
                  <a:pt x="0" y="169925"/>
                </a:lnTo>
                <a:lnTo>
                  <a:pt x="169925" y="339851"/>
                </a:lnTo>
                <a:lnTo>
                  <a:pt x="4937760" y="339851"/>
                </a:lnTo>
                <a:lnTo>
                  <a:pt x="493776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lIns="0" tIns="0" rIns="0" bIns="0"/>
          <a:lstStyle/>
          <a:p>
            <a:pPr algn="ctr" defTabSz="685800"/>
            <a:r>
              <a:rPr lang="ru-RU" sz="1300" dirty="0">
                <a:solidFill>
                  <a:schemeClr val="bg1"/>
                </a:solidFill>
                <a:latin typeface="Liberation Serif"/>
              </a:rPr>
              <a:t>эмоциональный комфорт</a:t>
            </a:r>
          </a:p>
        </p:txBody>
      </p:sp>
      <p:sp>
        <p:nvSpPr>
          <p:cNvPr id="20527" name="object 48"/>
          <p:cNvSpPr>
            <a:spLocks noChangeArrowheads="1"/>
          </p:cNvSpPr>
          <p:nvPr/>
        </p:nvSpPr>
        <p:spPr bwMode="auto">
          <a:xfrm>
            <a:off x="379413" y="5573713"/>
            <a:ext cx="6042025" cy="255587"/>
          </a:xfrm>
          <a:custGeom>
            <a:avLst/>
            <a:gdLst>
              <a:gd name="T0" fmla="*/ 0 w 4937760"/>
              <a:gd name="T1" fmla="*/ 0 h 340359"/>
              <a:gd name="T2" fmla="*/ 4937760 w 4937760"/>
              <a:gd name="T3" fmla="*/ 340359 h 340359"/>
            </a:gdLst>
            <a:ahLst/>
            <a:cxnLst/>
            <a:rect l="T0" t="T1" r="T2" b="T3"/>
            <a:pathLst>
              <a:path w="4937760" h="340359">
                <a:moveTo>
                  <a:pt x="4937760" y="339851"/>
                </a:moveTo>
                <a:lnTo>
                  <a:pt x="169925" y="339851"/>
                </a:lnTo>
                <a:lnTo>
                  <a:pt x="0" y="169925"/>
                </a:lnTo>
                <a:lnTo>
                  <a:pt x="169925" y="0"/>
                </a:lnTo>
                <a:lnTo>
                  <a:pt x="4937760" y="0"/>
                </a:lnTo>
                <a:lnTo>
                  <a:pt x="4937760" y="339851"/>
                </a:lnTo>
                <a:close/>
              </a:path>
            </a:pathLst>
          </a:custGeom>
          <a:noFill/>
          <a:ln w="25908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528" name="object 50"/>
          <p:cNvSpPr>
            <a:spLocks noChangeArrowheads="1"/>
          </p:cNvSpPr>
          <p:nvPr/>
        </p:nvSpPr>
        <p:spPr bwMode="auto">
          <a:xfrm>
            <a:off x="192088" y="5573713"/>
            <a:ext cx="374650" cy="255587"/>
          </a:xfrm>
          <a:prstGeom prst="rect">
            <a:avLst/>
          </a:prstGeom>
          <a:blipFill dpi="0" rotWithShape="1">
            <a:blip r:embed="rId13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20529" name="object 51"/>
          <p:cNvSpPr>
            <a:spLocks noChangeArrowheads="1"/>
          </p:cNvSpPr>
          <p:nvPr/>
        </p:nvSpPr>
        <p:spPr bwMode="auto">
          <a:xfrm>
            <a:off x="192088" y="5573713"/>
            <a:ext cx="374650" cy="255587"/>
          </a:xfrm>
          <a:custGeom>
            <a:avLst/>
            <a:gdLst>
              <a:gd name="T0" fmla="*/ 0 w 340359"/>
              <a:gd name="T1" fmla="*/ 0 h 340359"/>
              <a:gd name="T2" fmla="*/ 340359 w 340359"/>
              <a:gd name="T3" fmla="*/ 340359 h 340359"/>
            </a:gdLst>
            <a:ahLst/>
            <a:cxnLst/>
            <a:rect l="T0" t="T1" r="T2" b="T3"/>
            <a:pathLst>
              <a:path w="340359" h="340359">
                <a:moveTo>
                  <a:pt x="0" y="169925"/>
                </a:moveTo>
                <a:lnTo>
                  <a:pt x="6069" y="124751"/>
                </a:lnTo>
                <a:lnTo>
                  <a:pt x="23198" y="84158"/>
                </a:lnTo>
                <a:lnTo>
                  <a:pt x="49768" y="49768"/>
                </a:lnTo>
                <a:lnTo>
                  <a:pt x="84158" y="23198"/>
                </a:lnTo>
                <a:lnTo>
                  <a:pt x="124751" y="6069"/>
                </a:lnTo>
                <a:lnTo>
                  <a:pt x="169925" y="0"/>
                </a:lnTo>
                <a:lnTo>
                  <a:pt x="215100" y="6069"/>
                </a:lnTo>
                <a:lnTo>
                  <a:pt x="255693" y="23198"/>
                </a:lnTo>
                <a:lnTo>
                  <a:pt x="290083" y="49768"/>
                </a:lnTo>
                <a:lnTo>
                  <a:pt x="316653" y="84158"/>
                </a:lnTo>
                <a:lnTo>
                  <a:pt x="333782" y="124751"/>
                </a:lnTo>
                <a:lnTo>
                  <a:pt x="339852" y="169925"/>
                </a:lnTo>
                <a:lnTo>
                  <a:pt x="333782" y="215100"/>
                </a:lnTo>
                <a:lnTo>
                  <a:pt x="316653" y="255693"/>
                </a:lnTo>
                <a:lnTo>
                  <a:pt x="290083" y="290083"/>
                </a:lnTo>
                <a:lnTo>
                  <a:pt x="255693" y="316653"/>
                </a:lnTo>
                <a:lnTo>
                  <a:pt x="215100" y="333782"/>
                </a:lnTo>
                <a:lnTo>
                  <a:pt x="169925" y="339851"/>
                </a:lnTo>
                <a:lnTo>
                  <a:pt x="124751" y="333782"/>
                </a:lnTo>
                <a:lnTo>
                  <a:pt x="84158" y="316653"/>
                </a:lnTo>
                <a:lnTo>
                  <a:pt x="49768" y="290083"/>
                </a:lnTo>
                <a:lnTo>
                  <a:pt x="23198" y="255693"/>
                </a:lnTo>
                <a:lnTo>
                  <a:pt x="6069" y="215100"/>
                </a:lnTo>
                <a:lnTo>
                  <a:pt x="0" y="169925"/>
                </a:lnTo>
                <a:close/>
              </a:path>
            </a:pathLst>
          </a:custGeom>
          <a:noFill/>
          <a:ln w="25908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685800"/>
            <a:endParaRPr lang="ru-RU" sz="1300">
              <a:solidFill>
                <a:srgbClr val="000000"/>
              </a:solidFill>
              <a:latin typeface="Liberation Serif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6443663" y="1700213"/>
            <a:ext cx="2398712" cy="4113212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  <a:defRPr/>
            </a:pPr>
            <a:endParaRPr sz="1350">
              <a:solidFill>
                <a:prstClr val="black"/>
              </a:solidFill>
              <a:latin typeface="Georgi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576064"/>
          </a:xfrm>
        </p:spPr>
        <p:txBody>
          <a:bodyPr>
            <a:normAutofit/>
          </a:bodyPr>
          <a:lstStyle/>
          <a:p>
            <a:pPr algn="ctr"/>
            <a:r>
              <a:rPr lang="ru-RU" sz="28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  <a:t>Как проходит тестирование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23528" y="1844824"/>
            <a:ext cx="8568952" cy="5013176"/>
          </a:xfrm>
        </p:spPr>
        <p:txBody>
          <a:bodyPr>
            <a:normAutofit/>
          </a:bodyPr>
          <a:lstStyle/>
          <a:p>
            <a:pPr algn="just">
              <a:spcAft>
                <a:spcPts val="1200"/>
              </a:spcAft>
              <a:buFont typeface="Wingdings" pitchFamily="2" charset="2"/>
              <a:buChar char="ü"/>
            </a:pPr>
            <a:r>
              <a:rPr lang="ru-RU" sz="2200" spc="-100" dirty="0">
                <a:latin typeface="Liberation Serif" pitchFamily="18" charset="0"/>
                <a:cs typeface="Times New Roman" pitchFamily="18" charset="0"/>
              </a:rPr>
              <a:t>заполнение анкеты из 110 или 140 утверждений, на все из которых необходимо ответить (для учеников 7-9 классов методика содержит 110 утверждений, для учеников 10-11 классов, а также студентов колледжей и 1-2 курсов высших учебных заведений 140 утверждений)</a:t>
            </a:r>
          </a:p>
          <a:p>
            <a:pPr algn="just">
              <a:spcAft>
                <a:spcPts val="1200"/>
              </a:spcAft>
              <a:buFont typeface="Wingdings" pitchFamily="2" charset="2"/>
              <a:buChar char="ü"/>
            </a:pPr>
            <a:r>
              <a:rPr lang="ru-RU" sz="2200" spc="-100" dirty="0">
                <a:latin typeface="Liberation Serif" pitchFamily="18" charset="0"/>
                <a:cs typeface="Times New Roman" pitchFamily="18" charset="0"/>
              </a:rPr>
              <a:t>максимальная продолжительность проведения диагностики составляет 2 астрономических часа</a:t>
            </a:r>
          </a:p>
          <a:p>
            <a:pPr algn="just">
              <a:spcAft>
                <a:spcPts val="1200"/>
              </a:spcAft>
              <a:buFont typeface="Wingdings" pitchFamily="2" charset="2"/>
              <a:buChar char="ü"/>
            </a:pPr>
            <a:r>
              <a:rPr lang="ru-RU" sz="2200" spc="-100" dirty="0">
                <a:latin typeface="Liberation Serif" pitchFamily="18" charset="0"/>
                <a:cs typeface="Times New Roman" pitchFamily="18" charset="0"/>
              </a:rPr>
              <a:t>при проведении тестирования в качестве наблюдателей допускается присутствие родителей учеников</a:t>
            </a:r>
          </a:p>
          <a:p>
            <a:pPr>
              <a:buFont typeface="Wingdings" pitchFamily="2" charset="2"/>
              <a:buChar char="ü"/>
            </a:pPr>
            <a:endParaRPr lang="ru-RU" dirty="0">
              <a:latin typeface="Liberation Serif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20080"/>
          </a:xfrm>
        </p:spPr>
        <p:txBody>
          <a:bodyPr>
            <a:normAutofit/>
          </a:bodyPr>
          <a:lstStyle/>
          <a:p>
            <a:pPr algn="ctr"/>
            <a:r>
              <a:rPr lang="ru-RU" sz="28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  <a:t>Правила нахождения родителей на тестировании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51520" y="1412776"/>
            <a:ext cx="8712968" cy="4968552"/>
          </a:xfrm>
        </p:spPr>
        <p:txBody>
          <a:bodyPr>
            <a:normAutofit/>
          </a:bodyPr>
          <a:lstStyle/>
          <a:p>
            <a:pPr algn="just">
              <a:spcAft>
                <a:spcPts val="1200"/>
              </a:spcAft>
              <a:buNone/>
            </a:pPr>
            <a:r>
              <a:rPr lang="ru-RU" sz="2200" spc="-100" dirty="0">
                <a:latin typeface="Liberation Serif" pitchFamily="18" charset="0"/>
                <a:cs typeface="Times New Roman" pitchFamily="18" charset="0"/>
              </a:rPr>
              <a:t>    Наблюдающие за процедурой родители или иные законные представители учащихся обязаны выполнять следующие правила поведения:</a:t>
            </a:r>
          </a:p>
          <a:p>
            <a:pPr algn="just">
              <a:spcAft>
                <a:spcPts val="1200"/>
              </a:spcAft>
            </a:pPr>
            <a:r>
              <a:rPr lang="ru-RU" sz="2200" spc="-100" dirty="0">
                <a:latin typeface="Liberation Serif" pitchFamily="18" charset="0"/>
                <a:cs typeface="Times New Roman" pitchFamily="18" charset="0"/>
              </a:rPr>
              <a:t> </a:t>
            </a:r>
            <a:r>
              <a:rPr lang="ru-RU" sz="2200" b="1" spc="-100" dirty="0">
                <a:solidFill>
                  <a:srgbClr val="FF0000"/>
                </a:solidFill>
                <a:latin typeface="Liberation Serif" pitchFamily="18" charset="0"/>
                <a:cs typeface="Times New Roman" pitchFamily="18" charset="0"/>
              </a:rPr>
              <a:t>быть «незаметными»</a:t>
            </a:r>
            <a:r>
              <a:rPr lang="ru-RU" sz="2200" spc="-100" dirty="0">
                <a:latin typeface="Liberation Serif" pitchFamily="18" charset="0"/>
                <a:cs typeface="Times New Roman" pitchFamily="18" charset="0"/>
              </a:rPr>
              <a:t>: вести себя тихо, не отвлекать учащихся, не задавать им вопросов, не подсказывать</a:t>
            </a:r>
          </a:p>
          <a:p>
            <a:pPr algn="just">
              <a:spcAft>
                <a:spcPts val="1200"/>
              </a:spcAft>
            </a:pPr>
            <a:r>
              <a:rPr lang="ru-RU" sz="2200" spc="-100" dirty="0">
                <a:latin typeface="Liberation Serif" pitchFamily="18" charset="0"/>
                <a:cs typeface="Times New Roman" pitchFamily="18" charset="0"/>
              </a:rPr>
              <a:t>поддерживать обстановку </a:t>
            </a:r>
            <a:r>
              <a:rPr lang="ru-RU" sz="2200" b="1" spc="-100" dirty="0">
                <a:solidFill>
                  <a:srgbClr val="FF0000"/>
                </a:solidFill>
                <a:latin typeface="Liberation Serif" pitchFamily="18" charset="0"/>
                <a:cs typeface="Times New Roman" pitchFamily="18" charset="0"/>
              </a:rPr>
              <a:t>честности и открытости</a:t>
            </a:r>
            <a:r>
              <a:rPr lang="ru-RU" sz="2200" spc="-100" dirty="0">
                <a:latin typeface="Liberation Serif" pitchFamily="18" charset="0"/>
                <a:cs typeface="Times New Roman" pitchFamily="18" charset="0"/>
              </a:rPr>
              <a:t>: не смотреть на то, как респонденты отвечают на задания теста</a:t>
            </a:r>
          </a:p>
          <a:p>
            <a:pPr algn="just">
              <a:spcAft>
                <a:spcPts val="1200"/>
              </a:spcAft>
            </a:pPr>
            <a:r>
              <a:rPr lang="ru-RU" sz="2200" spc="-100" dirty="0">
                <a:latin typeface="Liberation Serif" pitchFamily="18" charset="0"/>
                <a:cs typeface="Times New Roman" pitchFamily="18" charset="0"/>
              </a:rPr>
              <a:t>рекомендуется </a:t>
            </a:r>
            <a:r>
              <a:rPr lang="ru-RU" sz="2200" b="1" spc="-100" dirty="0">
                <a:solidFill>
                  <a:srgbClr val="FF0000"/>
                </a:solidFill>
                <a:latin typeface="Liberation Serif" pitchFamily="18" charset="0"/>
                <a:cs typeface="Times New Roman" pitchFamily="18" charset="0"/>
              </a:rPr>
              <a:t>наблюдать со стороны</a:t>
            </a:r>
            <a:r>
              <a:rPr lang="ru-RU" sz="2200" spc="-100" dirty="0">
                <a:latin typeface="Liberation Serif" pitchFamily="18" charset="0"/>
                <a:cs typeface="Times New Roman" pitchFamily="18" charset="0"/>
              </a:rPr>
              <a:t>, ходить по помещению где проходит тестирование является нежелательным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332656"/>
            <a:ext cx="8784976" cy="64807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  <a:t>Что получит участник социально-психологического тестирования?</a:t>
            </a:r>
            <a:endParaRPr lang="ru-RU" sz="28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iberation Serif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51520" y="1916832"/>
            <a:ext cx="8568952" cy="4608512"/>
          </a:xfrm>
        </p:spPr>
        <p:txBody>
          <a:bodyPr>
            <a:normAutofit/>
          </a:bodyPr>
          <a:lstStyle/>
          <a:p>
            <a:pPr algn="just">
              <a:spcAft>
                <a:spcPts val="1800"/>
              </a:spcAft>
              <a:buFont typeface="Wingdings" pitchFamily="2" charset="2"/>
              <a:buChar char="ü"/>
            </a:pPr>
            <a:r>
              <a:rPr lang="ru-RU" sz="2200" spc="-100" dirty="0" smtClean="0">
                <a:latin typeface="Liberation Serif" pitchFamily="18" charset="0"/>
                <a:cs typeface="Times New Roman" pitchFamily="18" charset="0"/>
              </a:rPr>
              <a:t>Краткую характеристику </a:t>
            </a:r>
            <a:r>
              <a:rPr lang="ru-RU" sz="2200" spc="-100" dirty="0">
                <a:latin typeface="Liberation Serif" pitchFamily="18" charset="0"/>
                <a:cs typeface="Times New Roman" pitchFamily="18" charset="0"/>
              </a:rPr>
              <a:t>актуального уровня развития психологической </a:t>
            </a:r>
            <a:r>
              <a:rPr lang="ru-RU" sz="2200" spc="-100" dirty="0" smtClean="0">
                <a:latin typeface="Liberation Serif" pitchFamily="18" charset="0"/>
                <a:cs typeface="Times New Roman" pitchFamily="18" charset="0"/>
              </a:rPr>
              <a:t>устойчивости;</a:t>
            </a:r>
            <a:endParaRPr lang="ru-RU" sz="2200" spc="-100" dirty="0">
              <a:latin typeface="Liberation Serif" pitchFamily="18" charset="0"/>
              <a:cs typeface="Times New Roman" pitchFamily="18" charset="0"/>
            </a:endParaRPr>
          </a:p>
          <a:p>
            <a:pPr algn="just">
              <a:spcAft>
                <a:spcPts val="1800"/>
              </a:spcAft>
              <a:buFont typeface="Wingdings" pitchFamily="2" charset="2"/>
              <a:buChar char="ü"/>
            </a:pPr>
            <a:r>
              <a:rPr lang="ru-RU" sz="2200" spc="-100" dirty="0" smtClean="0">
                <a:latin typeface="Liberation Serif" pitchFamily="18" charset="0"/>
                <a:cs typeface="Times New Roman" pitchFamily="18" charset="0"/>
              </a:rPr>
              <a:t>Рекомендации </a:t>
            </a:r>
            <a:r>
              <a:rPr lang="ru-RU" sz="2200" spc="-100" dirty="0">
                <a:latin typeface="Liberation Serif" pitchFamily="18" charset="0"/>
                <a:cs typeface="Times New Roman" pitchFamily="18" charset="0"/>
              </a:rPr>
              <a:t>в каком направлении можно развивать свою психологическую </a:t>
            </a:r>
            <a:r>
              <a:rPr lang="ru-RU" sz="2200" spc="-100" dirty="0" smtClean="0">
                <a:latin typeface="Liberation Serif" pitchFamily="18" charset="0"/>
                <a:cs typeface="Times New Roman" pitchFamily="18" charset="0"/>
              </a:rPr>
              <a:t>устойчивость;</a:t>
            </a:r>
            <a:endParaRPr lang="ru-RU" sz="2200" spc="-100" dirty="0">
              <a:latin typeface="Liberation Serif" pitchFamily="18" charset="0"/>
              <a:cs typeface="Times New Roman" pitchFamily="18" charset="0"/>
            </a:endParaRPr>
          </a:p>
          <a:p>
            <a:pPr algn="just">
              <a:spcAft>
                <a:spcPts val="1800"/>
              </a:spcAft>
              <a:buFont typeface="Wingdings" pitchFamily="2" charset="2"/>
              <a:buChar char="ü"/>
            </a:pPr>
            <a:r>
              <a:rPr lang="ru-RU" sz="2200" spc="-100" dirty="0" smtClean="0">
                <a:latin typeface="Liberation Serif" pitchFamily="18" charset="0"/>
                <a:cs typeface="Times New Roman" pitchFamily="18" charset="0"/>
              </a:rPr>
              <a:t>Возможность </a:t>
            </a:r>
            <a:r>
              <a:rPr lang="ru-RU" sz="2200" spc="-100" dirty="0">
                <a:latin typeface="Liberation Serif" pitchFamily="18" charset="0"/>
                <a:cs typeface="Times New Roman" pitchFamily="18" charset="0"/>
              </a:rPr>
              <a:t>индивидуального обращения </a:t>
            </a:r>
            <a:r>
              <a:rPr lang="ru-RU" sz="2200" spc="-100" dirty="0" smtClean="0">
                <a:latin typeface="Liberation Serif" pitchFamily="18" charset="0"/>
                <a:cs typeface="Times New Roman" pitchFamily="18" charset="0"/>
              </a:rPr>
              <a:t>к психологу, проводившему тестирование, для </a:t>
            </a:r>
            <a:r>
              <a:rPr lang="ru-RU" sz="2200" spc="-100" dirty="0">
                <a:latin typeface="Liberation Serif" pitchFamily="18" charset="0"/>
                <a:cs typeface="Times New Roman" pitchFamily="18" charset="0"/>
              </a:rPr>
              <a:t>получение более подробных результатов тестирования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2"/>
          <p:cNvSpPr txBox="1">
            <a:spLocks/>
          </p:cNvSpPr>
          <p:nvPr/>
        </p:nvSpPr>
        <p:spPr>
          <a:xfrm>
            <a:off x="251520" y="260648"/>
            <a:ext cx="8640960" cy="6264696"/>
          </a:xfrm>
          <a:prstGeom prst="rect">
            <a:avLst/>
          </a:prstGeom>
        </p:spPr>
        <p:txBody>
          <a:bodyPr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/>
              <a:buChar char="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75000"/>
              <a:buFont typeface="Wingdings 2"/>
              <a:buChar char="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70000"/>
              <a:buFont typeface="Wingdings"/>
              <a:buChar char="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FontTx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Aft>
                <a:spcPts val="1200"/>
              </a:spcAft>
              <a:buNone/>
            </a:pPr>
            <a:r>
              <a:rPr lang="ru-RU" b="1" dirty="0" smtClean="0">
                <a:latin typeface="Liberation Serif" pitchFamily="18" charset="0"/>
                <a:cs typeface="Times New Roman" pitchFamily="18" charset="0"/>
              </a:rPr>
              <a:t>Тестирование проводится при наличии информированного согласия в письменной форме одного из родителей (законного представителя) обучающихся, не достигших возраста пятнадцати лет</a:t>
            </a:r>
          </a:p>
          <a:p>
            <a:pPr marL="0" indent="0" algn="just">
              <a:spcAft>
                <a:spcPts val="1200"/>
              </a:spcAft>
              <a:buNone/>
            </a:pPr>
            <a:r>
              <a:rPr lang="ru-RU" dirty="0" smtClean="0">
                <a:latin typeface="Liberation Serif" pitchFamily="18" charset="0"/>
                <a:cs typeface="Times New Roman" pitchFamily="18" charset="0"/>
              </a:rPr>
              <a:t>согласие </a:t>
            </a:r>
            <a:r>
              <a:rPr lang="ru-RU" dirty="0" smtClean="0">
                <a:solidFill>
                  <a:srgbClr val="0070C0"/>
                </a:solidFill>
                <a:latin typeface="Liberation Serif" pitchFamily="18" charset="0"/>
                <a:cs typeface="Times New Roman" pitchFamily="18" charset="0"/>
              </a:rPr>
              <a:t>фиксирует разрешение </a:t>
            </a:r>
            <a:r>
              <a:rPr lang="ru-RU" dirty="0" smtClean="0">
                <a:latin typeface="Liberation Serif" pitchFamily="18" charset="0"/>
                <a:cs typeface="Times New Roman" pitchFamily="18" charset="0"/>
              </a:rPr>
              <a:t>Вашему ребенку участвовать в тестировании</a:t>
            </a:r>
          </a:p>
          <a:p>
            <a:pPr marL="0" indent="0" algn="just">
              <a:spcAft>
                <a:spcPts val="1200"/>
              </a:spcAft>
              <a:buNone/>
            </a:pPr>
            <a:r>
              <a:rPr lang="ru-RU" dirty="0" smtClean="0">
                <a:latin typeface="Liberation Serif" pitchFamily="18" charset="0"/>
                <a:cs typeface="Times New Roman" pitchFamily="18" charset="0"/>
              </a:rPr>
              <a:t>подтверждает Вашу </a:t>
            </a:r>
            <a:r>
              <a:rPr lang="ru-RU" dirty="0" smtClean="0">
                <a:solidFill>
                  <a:srgbClr val="0070C0"/>
                </a:solidFill>
                <a:latin typeface="Liberation Serif" pitchFamily="18" charset="0"/>
                <a:cs typeface="Times New Roman" pitchFamily="18" charset="0"/>
              </a:rPr>
              <a:t>осведомленность о цели</a:t>
            </a:r>
            <a:r>
              <a:rPr lang="ru-RU" dirty="0" smtClean="0">
                <a:solidFill>
                  <a:srgbClr val="FF0000"/>
                </a:solidFill>
                <a:latin typeface="Liberation Serif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Liberation Serif" pitchFamily="18" charset="0"/>
                <a:cs typeface="Times New Roman" pitchFamily="18" charset="0"/>
              </a:rPr>
              <a:t>тестирования, его длительности и возможных результатах</a:t>
            </a:r>
            <a:endParaRPr lang="ru-RU" dirty="0">
              <a:latin typeface="Liberation Serif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64419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764704"/>
            <a:ext cx="7920880" cy="39857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2300" dirty="0">
                <a:latin typeface="Liberation Serif" pitchFamily="18" charset="0"/>
              </a:rPr>
              <a:t>Проведение социально-психологического тестирования организовано во </a:t>
            </a:r>
            <a:r>
              <a:rPr lang="ru-RU" sz="2300" dirty="0" smtClean="0">
                <a:latin typeface="Liberation Serif" pitchFamily="18" charset="0"/>
              </a:rPr>
              <a:t>исполнение </a:t>
            </a:r>
            <a:r>
              <a:rPr lang="ru-RU" sz="2300" b="1" dirty="0" smtClean="0">
                <a:latin typeface="Liberation Serif" pitchFamily="18" charset="0"/>
              </a:rPr>
              <a:t>Приказа </a:t>
            </a:r>
            <a:r>
              <a:rPr lang="ru-RU" sz="2300" b="1" dirty="0">
                <a:latin typeface="Liberation Serif" pitchFamily="18" charset="0"/>
              </a:rPr>
              <a:t>Министерства образования и молодёжной политики Свердловской области</a:t>
            </a:r>
            <a:r>
              <a:rPr lang="ru-RU" sz="2300" dirty="0">
                <a:latin typeface="Liberation Serif" pitchFamily="18" charset="0"/>
              </a:rPr>
              <a:t> от 19.08.2019 №145-И «О проведении социально-психологического тестирования обучающихся в муниципальных общеобразовательных и в государственных профессиональных образовательных организациях Свердловской области, направленного на ранее выявление незаконного потребления наркотических средств и психотропных веществ с использованием единой методики»</a:t>
            </a:r>
          </a:p>
          <a:p>
            <a:pPr algn="just"/>
            <a:endParaRPr lang="ru-RU" sz="2300" dirty="0">
              <a:latin typeface="Liberation Serif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90278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44824"/>
            <a:ext cx="8229600" cy="2232248"/>
          </a:xfrm>
        </p:spPr>
        <p:txBody>
          <a:bodyPr/>
          <a:lstStyle/>
          <a:p>
            <a:r>
              <a:rPr lang="ru-RU" dirty="0" smtClean="0"/>
              <a:t>Благодарим за внимание!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59532" y="1628800"/>
            <a:ext cx="8424936" cy="4320480"/>
          </a:xfrm>
        </p:spPr>
        <p:txBody>
          <a:bodyPr>
            <a:normAutofit lnSpcReduction="10000"/>
          </a:bodyPr>
          <a:lstStyle/>
          <a:p>
            <a:pPr marL="0" indent="363538">
              <a:buNone/>
            </a:pPr>
            <a:r>
              <a:rPr lang="ru-RU" sz="2400" dirty="0" smtClean="0">
                <a:latin typeface="Liberation Serif" pitchFamily="18" charset="0"/>
                <a:cs typeface="Times New Roman" pitchFamily="18" charset="0"/>
              </a:rPr>
              <a:t>Пройдет на </a:t>
            </a:r>
            <a:r>
              <a:rPr lang="ru-RU" sz="2400" b="1" dirty="0" smtClean="0">
                <a:latin typeface="Liberation Serif" pitchFamily="18" charset="0"/>
                <a:cs typeface="Times New Roman" pitchFamily="18" charset="0"/>
              </a:rPr>
              <a:t>всей территории Российской Федерации </a:t>
            </a:r>
            <a:r>
              <a:rPr lang="ru-RU" sz="2400" dirty="0" smtClean="0">
                <a:latin typeface="Liberation Serif" pitchFamily="18" charset="0"/>
                <a:cs typeface="Times New Roman" pitchFamily="18" charset="0"/>
              </a:rPr>
              <a:t>в </a:t>
            </a:r>
            <a:r>
              <a:rPr lang="ru-RU" sz="2400" dirty="0">
                <a:latin typeface="Liberation Serif" pitchFamily="18" charset="0"/>
                <a:cs typeface="Times New Roman" pitchFamily="18" charset="0"/>
              </a:rPr>
              <a:t>период с 1 по 25 </a:t>
            </a:r>
            <a:r>
              <a:rPr lang="ru-RU" sz="2400" dirty="0" smtClean="0">
                <a:latin typeface="Liberation Serif" pitchFamily="18" charset="0"/>
                <a:cs typeface="Times New Roman" pitchFamily="18" charset="0"/>
              </a:rPr>
              <a:t>ноября;</a:t>
            </a:r>
          </a:p>
          <a:p>
            <a:pPr marL="0" indent="363538">
              <a:buNone/>
            </a:pPr>
            <a:r>
              <a:rPr lang="ru-RU" sz="2400" dirty="0" smtClean="0">
                <a:latin typeface="Liberation Serif" pitchFamily="18" charset="0"/>
                <a:cs typeface="Times New Roman" pitchFamily="18" charset="0"/>
              </a:rPr>
              <a:t>Будет проходить </a:t>
            </a:r>
            <a:r>
              <a:rPr lang="ru-RU" sz="2400" b="1" dirty="0" smtClean="0">
                <a:latin typeface="Liberation Serif" pitchFamily="18" charset="0"/>
                <a:cs typeface="Times New Roman" pitchFamily="18" charset="0"/>
              </a:rPr>
              <a:t>ежегодно</a:t>
            </a:r>
            <a:r>
              <a:rPr lang="ru-RU" sz="2400" dirty="0" smtClean="0">
                <a:latin typeface="Liberation Serif" pitchFamily="18" charset="0"/>
                <a:cs typeface="Times New Roman" pitchFamily="18" charset="0"/>
              </a:rPr>
              <a:t>;</a:t>
            </a:r>
          </a:p>
          <a:p>
            <a:pPr marL="0" indent="363538">
              <a:buNone/>
            </a:pPr>
            <a:r>
              <a:rPr lang="ru-RU" sz="2400" b="1" dirty="0" smtClean="0">
                <a:latin typeface="Liberation Serif" pitchFamily="18" charset="0"/>
                <a:cs typeface="Times New Roman" pitchFamily="18" charset="0"/>
              </a:rPr>
              <a:t>Участниками</a:t>
            </a:r>
            <a:r>
              <a:rPr lang="ru-RU" sz="2400" dirty="0" smtClean="0">
                <a:latin typeface="Liberation Serif" pitchFamily="18" charset="0"/>
                <a:cs typeface="Times New Roman" pitchFamily="18" charset="0"/>
              </a:rPr>
              <a:t> станут обучающиеся с7 по 11 класс (с 13 до 18 </a:t>
            </a:r>
            <a:r>
              <a:rPr lang="ru-RU" sz="2400" dirty="0">
                <a:latin typeface="Liberation Serif" pitchFamily="18" charset="0"/>
                <a:cs typeface="Times New Roman" pitchFamily="18" charset="0"/>
              </a:rPr>
              <a:t>лет </a:t>
            </a:r>
            <a:r>
              <a:rPr lang="ru-RU" sz="2400" dirty="0" smtClean="0">
                <a:latin typeface="Liberation Serif" pitchFamily="18" charset="0"/>
                <a:cs typeface="Times New Roman" pitchFamily="18" charset="0"/>
              </a:rPr>
              <a:t>включительно), а также студенты 1-2 курсов средне-специальных и </a:t>
            </a:r>
            <a:r>
              <a:rPr lang="ru-RU" sz="2400" dirty="0">
                <a:latin typeface="Liberation Serif" pitchFamily="18" charset="0"/>
              </a:rPr>
              <a:t>высших учебных </a:t>
            </a:r>
            <a:r>
              <a:rPr lang="ru-RU" sz="2400" dirty="0" smtClean="0">
                <a:latin typeface="Liberation Serif" pitchFamily="18" charset="0"/>
              </a:rPr>
              <a:t>заведений. </a:t>
            </a:r>
            <a:endParaRPr lang="ru-RU" sz="2400" dirty="0" smtClean="0">
              <a:latin typeface="Liberation Serif" pitchFamily="18" charset="0"/>
              <a:cs typeface="Times New Roman" pitchFamily="18" charset="0"/>
            </a:endParaRPr>
          </a:p>
          <a:p>
            <a:pPr marL="0" indent="363538" algn="just">
              <a:buNone/>
            </a:pPr>
            <a:r>
              <a:rPr lang="ru-RU" sz="2400" dirty="0" smtClean="0">
                <a:latin typeface="Liberation Serif" pitchFamily="18" charset="0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Liberation Serif" pitchFamily="18" charset="0"/>
                <a:cs typeface="Times New Roman" pitchFamily="18" charset="0"/>
              </a:rPr>
              <a:t>Целью тестирования </a:t>
            </a:r>
            <a:r>
              <a:rPr lang="ru-RU" sz="2400" dirty="0">
                <a:latin typeface="Liberation Serif" pitchFamily="18" charset="0"/>
              </a:rPr>
              <a:t>является выявление </a:t>
            </a:r>
            <a:r>
              <a:rPr lang="ru-RU" sz="2400" dirty="0" smtClean="0">
                <a:latin typeface="Liberation Serif" pitchFamily="18" charset="0"/>
              </a:rPr>
              <a:t>скрытой </a:t>
            </a:r>
            <a:r>
              <a:rPr lang="ru-RU" sz="2400" dirty="0">
                <a:latin typeface="Liberation Serif" pitchFamily="18" charset="0"/>
              </a:rPr>
              <a:t>и явной </a:t>
            </a:r>
            <a:r>
              <a:rPr lang="ru-RU" sz="2400" dirty="0" err="1">
                <a:latin typeface="Liberation Serif" pitchFamily="18" charset="0"/>
              </a:rPr>
              <a:t>рискогенности</a:t>
            </a:r>
            <a:r>
              <a:rPr lang="ru-RU" sz="2400" dirty="0">
                <a:latin typeface="Liberation Serif" pitchFamily="18" charset="0"/>
              </a:rPr>
              <a:t> социально-психологических условий, формирующих психологическую готовность к </a:t>
            </a:r>
            <a:r>
              <a:rPr lang="ru-RU" sz="2400" dirty="0" err="1">
                <a:latin typeface="Liberation Serif" pitchFamily="18" charset="0"/>
              </a:rPr>
              <a:t>аддиктивному</a:t>
            </a:r>
            <a:r>
              <a:rPr lang="ru-RU" sz="2400" dirty="0">
                <a:latin typeface="Liberation Serif" pitchFamily="18" charset="0"/>
              </a:rPr>
              <a:t> (зависимому) поведению у лиц подросткового и юношеского возраста. </a:t>
            </a:r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251520" y="190763"/>
            <a:ext cx="8640960" cy="864096"/>
          </a:xfrm>
          <a:prstGeom prst="rect">
            <a:avLst/>
          </a:prstGeom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/>
              <a:buChar char="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75000"/>
              <a:buFont typeface="Wingdings 2"/>
              <a:buChar char="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70000"/>
              <a:buFont typeface="Wingdings"/>
              <a:buChar char="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FontTx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 2"/>
              <a:buNone/>
            </a:pPr>
            <a:r>
              <a:rPr lang="ru-RU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  <a:ea typeface="+mj-ea"/>
                <a:cs typeface="+mj-cs"/>
              </a:rPr>
              <a:t>   Социально-психологическое тестирование по Единой Методике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7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  <a:t>Выявляет ли методика СПТ </a:t>
            </a:r>
            <a:br>
              <a:rPr lang="ru-RU" sz="27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</a:br>
            <a:r>
              <a:rPr lang="ru-RU" sz="27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  <a:t>наркопотребление</a:t>
            </a:r>
            <a:r>
              <a:rPr lang="ru-RU" sz="27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  <a:t> или наркозависимость?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51520" y="1700808"/>
            <a:ext cx="8568952" cy="462379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>
                <a:solidFill>
                  <a:srgbClr val="FF0000"/>
                </a:solidFill>
                <a:latin typeface="Liberation Serif" pitchFamily="18" charset="0"/>
              </a:rPr>
              <a:t>Методика  не  может  быть  использована  для </a:t>
            </a:r>
          </a:p>
          <a:p>
            <a:pPr marL="0" indent="0" algn="ctr">
              <a:buNone/>
            </a:pPr>
            <a:r>
              <a:rPr lang="ru-RU" sz="2800" b="1" dirty="0">
                <a:solidFill>
                  <a:srgbClr val="FF0000"/>
                </a:solidFill>
                <a:latin typeface="Liberation Serif" pitchFamily="18" charset="0"/>
              </a:rPr>
              <a:t>формулировки  заключения  о  наркотической  или  иной </a:t>
            </a:r>
            <a:r>
              <a:rPr lang="ru-RU" sz="2800" b="1" dirty="0" smtClean="0">
                <a:solidFill>
                  <a:srgbClr val="FF0000"/>
                </a:solidFill>
                <a:latin typeface="Liberation Serif" pitchFamily="18" charset="0"/>
              </a:rPr>
              <a:t>зависимости</a:t>
            </a:r>
            <a:r>
              <a:rPr lang="ru-RU" sz="2800" b="1" dirty="0">
                <a:solidFill>
                  <a:srgbClr val="FF0000"/>
                </a:solidFill>
                <a:latin typeface="Liberation Serif" pitchFamily="18" charset="0"/>
              </a:rPr>
              <a:t>.  </a:t>
            </a:r>
          </a:p>
          <a:p>
            <a:pPr marL="0" indent="0">
              <a:buNone/>
            </a:pPr>
            <a:endParaRPr lang="ru-RU" sz="2800" dirty="0" smtClean="0">
              <a:solidFill>
                <a:srgbClr val="000000"/>
              </a:solidFill>
              <a:latin typeface="Liberation Serif" pitchFamily="18" charset="0"/>
            </a:endParaRPr>
          </a:p>
          <a:p>
            <a:pPr marL="0" indent="0" algn="just">
              <a:buNone/>
            </a:pPr>
            <a:r>
              <a:rPr lang="ru-RU" sz="2800" dirty="0" smtClean="0">
                <a:solidFill>
                  <a:srgbClr val="000000"/>
                </a:solidFill>
                <a:latin typeface="Liberation Serif" pitchFamily="18" charset="0"/>
              </a:rPr>
              <a:t>Она </a:t>
            </a:r>
            <a:r>
              <a:rPr lang="ru-RU" sz="2800" dirty="0">
                <a:solidFill>
                  <a:srgbClr val="000000"/>
                </a:solidFill>
                <a:latin typeface="Liberation Serif" pitchFamily="18" charset="0"/>
              </a:rPr>
              <a:t>выявляет социально-психологические предпосылки, </a:t>
            </a:r>
            <a:r>
              <a:rPr lang="ru-RU" sz="2800" dirty="0" smtClean="0">
                <a:solidFill>
                  <a:srgbClr val="000000"/>
                </a:solidFill>
                <a:latin typeface="Liberation Serif" pitchFamily="18" charset="0"/>
              </a:rPr>
              <a:t>которые  </a:t>
            </a:r>
            <a:r>
              <a:rPr lang="ru-RU" sz="2800" dirty="0">
                <a:solidFill>
                  <a:srgbClr val="000000"/>
                </a:solidFill>
                <a:latin typeface="Liberation Serif" pitchFamily="18" charset="0"/>
              </a:rPr>
              <a:t>в  определенных  обстоятельствах  могут </a:t>
            </a:r>
            <a:r>
              <a:rPr lang="ru-RU" sz="2800" dirty="0" smtClean="0">
                <a:solidFill>
                  <a:srgbClr val="000000"/>
                </a:solidFill>
                <a:latin typeface="Liberation Serif" pitchFamily="18" charset="0"/>
              </a:rPr>
              <a:t>спровоцировать </a:t>
            </a:r>
            <a:r>
              <a:rPr lang="ru-RU" sz="2800" dirty="0">
                <a:solidFill>
                  <a:srgbClr val="000000"/>
                </a:solidFill>
                <a:latin typeface="Liberation Serif" pitchFamily="18" charset="0"/>
              </a:rPr>
              <a:t>желание попробовать наркотик. </a:t>
            </a:r>
            <a:endParaRPr lang="ru-RU" dirty="0">
              <a:latin typeface="Liberation Serif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8986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274320" lvl="0" indent="-274320">
              <a:spcBef>
                <a:spcPct val="20000"/>
              </a:spcBef>
            </a:pPr>
            <a:r>
              <a:rPr lang="ru-RU" sz="27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  <a:t>Какие результаты тестирования станут известны в образовательной организации?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2800" dirty="0" smtClean="0">
                <a:solidFill>
                  <a:srgbClr val="000000"/>
                </a:solidFill>
                <a:latin typeface="Liberation Serif" pitchFamily="18" charset="0"/>
              </a:rPr>
              <a:t>1.Так </a:t>
            </a:r>
            <a:r>
              <a:rPr lang="ru-RU" sz="2800" dirty="0">
                <a:solidFill>
                  <a:srgbClr val="000000"/>
                </a:solidFill>
                <a:latin typeface="Liberation Serif" pitchFamily="18" charset="0"/>
              </a:rPr>
              <a:t>как все </a:t>
            </a:r>
            <a:r>
              <a:rPr lang="ru-RU" sz="2800" b="1" dirty="0">
                <a:solidFill>
                  <a:srgbClr val="000000"/>
                </a:solidFill>
                <a:latin typeface="Liberation Serif" pitchFamily="18" charset="0"/>
              </a:rPr>
              <a:t>результаты </a:t>
            </a:r>
            <a:r>
              <a:rPr lang="ru-RU" sz="2800" b="1" dirty="0" err="1">
                <a:solidFill>
                  <a:srgbClr val="000000"/>
                </a:solidFill>
                <a:latin typeface="Liberation Serif" pitchFamily="18" charset="0"/>
              </a:rPr>
              <a:t>деперсонифицированы</a:t>
            </a:r>
            <a:r>
              <a:rPr lang="ru-RU" sz="2800" dirty="0">
                <a:solidFill>
                  <a:srgbClr val="000000"/>
                </a:solidFill>
                <a:latin typeface="Liberation Serif" pitchFamily="18" charset="0"/>
              </a:rPr>
              <a:t>, получить индивидуальные результаты обучающегося из работников и руководства образовательной организации никто не сможет без нарушения законодательства Российской Федерации. </a:t>
            </a:r>
          </a:p>
          <a:p>
            <a:pPr marL="0" indent="0">
              <a:buNone/>
            </a:pPr>
            <a:r>
              <a:rPr lang="ru-RU" sz="2800" dirty="0">
                <a:solidFill>
                  <a:srgbClr val="000000"/>
                </a:solidFill>
                <a:latin typeface="Liberation Serif" pitchFamily="18" charset="0"/>
              </a:rPr>
              <a:t>2.С конфиденциальной информацией о Вашем ребенке имеет право работать </a:t>
            </a:r>
            <a:r>
              <a:rPr lang="ru-RU" sz="2800" b="1" dirty="0">
                <a:solidFill>
                  <a:srgbClr val="000000"/>
                </a:solidFill>
                <a:latin typeface="Liberation Serif" pitchFamily="18" charset="0"/>
              </a:rPr>
              <a:t>только педагог-психолог </a:t>
            </a:r>
            <a:r>
              <a:rPr lang="ru-RU" sz="2800" dirty="0">
                <a:solidFill>
                  <a:srgbClr val="000000"/>
                </a:solidFill>
                <a:latin typeface="Liberation Serif" pitchFamily="18" charset="0"/>
              </a:rPr>
              <a:t>образовательной организации, который имеет соответствующее образование. </a:t>
            </a:r>
          </a:p>
          <a:p>
            <a:pPr marL="0" indent="0">
              <a:buNone/>
            </a:pPr>
            <a:r>
              <a:rPr lang="ru-RU" sz="2800" dirty="0">
                <a:solidFill>
                  <a:srgbClr val="000000"/>
                </a:solidFill>
                <a:latin typeface="Liberation Serif" pitchFamily="18" charset="0"/>
              </a:rPr>
              <a:t>3.Обнародоваться и обсуждаться будут только </a:t>
            </a:r>
            <a:r>
              <a:rPr lang="ru-RU" sz="2800" b="1" dirty="0">
                <a:solidFill>
                  <a:srgbClr val="000000"/>
                </a:solidFill>
                <a:latin typeface="Liberation Serif" pitchFamily="18" charset="0"/>
              </a:rPr>
              <a:t>усредненные (статистические) результаты </a:t>
            </a:r>
            <a:r>
              <a:rPr lang="ru-RU" sz="2800" dirty="0">
                <a:solidFill>
                  <a:srgbClr val="000000"/>
                </a:solidFill>
                <a:latin typeface="Liberation Serif" pitchFamily="18" charset="0"/>
              </a:rPr>
              <a:t>и иметь вид статистического отчета по классу или школе в целом </a:t>
            </a:r>
          </a:p>
        </p:txBody>
      </p:sp>
    </p:spTree>
    <p:extLst>
      <p:ext uri="{BB962C8B-B14F-4D97-AF65-F5344CB8AC3E}">
        <p14:creationId xmlns:p14="http://schemas.microsoft.com/office/powerpoint/2010/main" val="26810393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7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  <a:t> В чем заключается конфиденциальность </a:t>
            </a:r>
            <a:br>
              <a:rPr lang="ru-RU" sz="27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</a:br>
            <a:r>
              <a:rPr lang="ru-RU" sz="27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  <a:t>проведения тестирования?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>
                <a:latin typeface="Liberation Serif" pitchFamily="18" charset="0"/>
              </a:rPr>
              <a:t>Все результаты тестирования строго конфиденциальны! </a:t>
            </a:r>
            <a:endParaRPr lang="ru-RU" dirty="0" smtClean="0">
              <a:latin typeface="Liberation Serif" pitchFamily="18" charset="0"/>
            </a:endParaRPr>
          </a:p>
          <a:p>
            <a:r>
              <a:rPr lang="ru-RU" dirty="0" smtClean="0">
                <a:latin typeface="Liberation Serif" pitchFamily="18" charset="0"/>
              </a:rPr>
              <a:t>В </a:t>
            </a:r>
            <a:r>
              <a:rPr lang="ru-RU" dirty="0">
                <a:latin typeface="Liberation Serif" pitchFamily="18" charset="0"/>
              </a:rPr>
              <a:t>образовательной организации должно быть положение о </a:t>
            </a:r>
            <a:r>
              <a:rPr lang="ru-RU" dirty="0" smtClean="0">
                <a:latin typeface="Liberation Serif" pitchFamily="18" charset="0"/>
              </a:rPr>
              <a:t>конфиденциальной </a:t>
            </a:r>
            <a:r>
              <a:rPr lang="ru-RU" dirty="0">
                <a:latin typeface="Liberation Serif" pitchFamily="18" charset="0"/>
              </a:rPr>
              <a:t>информации. </a:t>
            </a:r>
          </a:p>
          <a:p>
            <a:r>
              <a:rPr lang="ru-RU" dirty="0" smtClean="0">
                <a:latin typeface="Liberation Serif" pitchFamily="18" charset="0"/>
              </a:rPr>
              <a:t>Каждому </a:t>
            </a:r>
            <a:r>
              <a:rPr lang="ru-RU" dirty="0">
                <a:latin typeface="Liberation Serif" pitchFamily="18" charset="0"/>
              </a:rPr>
              <a:t>обучающемуся присваивается индивидуальный код участника, </a:t>
            </a:r>
            <a:r>
              <a:rPr lang="ru-RU" dirty="0" smtClean="0">
                <a:latin typeface="Liberation Serif" pitchFamily="18" charset="0"/>
              </a:rPr>
              <a:t>который </a:t>
            </a:r>
            <a:r>
              <a:rPr lang="ru-RU" dirty="0">
                <a:latin typeface="Liberation Serif" pitchFamily="18" charset="0"/>
              </a:rPr>
              <a:t>делает невозможным персонификацию данных. </a:t>
            </a:r>
          </a:p>
          <a:p>
            <a:r>
              <a:rPr lang="ru-RU" dirty="0" smtClean="0">
                <a:latin typeface="Liberation Serif" pitchFamily="18" charset="0"/>
              </a:rPr>
              <a:t>Список </a:t>
            </a:r>
            <a:r>
              <a:rPr lang="ru-RU" dirty="0">
                <a:latin typeface="Liberation Serif" pitchFamily="18" charset="0"/>
              </a:rPr>
              <a:t>индивидуальных кодов и соответствующих им </a:t>
            </a:r>
            <a:r>
              <a:rPr lang="ru-RU" dirty="0" smtClean="0">
                <a:latin typeface="Liberation Serif" pitchFamily="18" charset="0"/>
              </a:rPr>
              <a:t>фамилий </a:t>
            </a:r>
            <a:r>
              <a:rPr lang="ru-RU" dirty="0">
                <a:latin typeface="Liberation Serif" pitchFamily="18" charset="0"/>
              </a:rPr>
              <a:t>хранится в </a:t>
            </a:r>
            <a:r>
              <a:rPr lang="ru-RU" dirty="0" smtClean="0">
                <a:latin typeface="Liberation Serif" pitchFamily="18" charset="0"/>
              </a:rPr>
              <a:t>образовательной </a:t>
            </a:r>
            <a:r>
              <a:rPr lang="ru-RU" dirty="0">
                <a:latin typeface="Liberation Serif" pitchFamily="18" charset="0"/>
              </a:rPr>
              <a:t>организации в соответствии с Федеральным законом от 27 </a:t>
            </a:r>
            <a:r>
              <a:rPr lang="ru-RU" dirty="0" smtClean="0">
                <a:latin typeface="Liberation Serif" pitchFamily="18" charset="0"/>
              </a:rPr>
              <a:t>июля </a:t>
            </a:r>
            <a:r>
              <a:rPr lang="ru-RU" dirty="0">
                <a:latin typeface="Liberation Serif" pitchFamily="18" charset="0"/>
              </a:rPr>
              <a:t>2007 г. № 152-ФЗ «О персональных данных». </a:t>
            </a:r>
          </a:p>
          <a:p>
            <a:r>
              <a:rPr lang="ru-RU" dirty="0" smtClean="0">
                <a:latin typeface="Liberation Serif" pitchFamily="18" charset="0"/>
              </a:rPr>
              <a:t>Персональные </a:t>
            </a:r>
            <a:r>
              <a:rPr lang="ru-RU" dirty="0">
                <a:latin typeface="Liberation Serif" pitchFamily="18" charset="0"/>
              </a:rPr>
              <a:t>результаты могут быть </a:t>
            </a:r>
            <a:r>
              <a:rPr lang="ru-RU" b="1" dirty="0">
                <a:latin typeface="Liberation Serif" pitchFamily="18" charset="0"/>
              </a:rPr>
              <a:t>доступны</a:t>
            </a:r>
            <a:r>
              <a:rPr lang="ru-RU" dirty="0">
                <a:latin typeface="Liberation Serif" pitchFamily="18" charset="0"/>
              </a:rPr>
              <a:t> только трем лицам: </a:t>
            </a:r>
            <a:r>
              <a:rPr lang="ru-RU" b="1" dirty="0" smtClean="0">
                <a:latin typeface="Liberation Serif" pitchFamily="18" charset="0"/>
              </a:rPr>
              <a:t>родителю</a:t>
            </a:r>
            <a:r>
              <a:rPr lang="ru-RU" b="1" dirty="0">
                <a:latin typeface="Liberation Serif" pitchFamily="18" charset="0"/>
              </a:rPr>
              <a:t>, ребенку и педагогу-психологу. </a:t>
            </a:r>
          </a:p>
        </p:txBody>
      </p:sp>
    </p:spTree>
    <p:extLst>
      <p:ext uri="{BB962C8B-B14F-4D97-AF65-F5344CB8AC3E}">
        <p14:creationId xmlns:p14="http://schemas.microsoft.com/office/powerpoint/2010/main" val="10655111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036496" cy="987552"/>
          </a:xfrm>
        </p:spPr>
        <p:txBody>
          <a:bodyPr>
            <a:noAutofit/>
          </a:bodyPr>
          <a:lstStyle/>
          <a:p>
            <a:r>
              <a:rPr lang="ru-RU" sz="2200" dirty="0" smtClean="0">
                <a:latin typeface="Liberation Serif" pitchFamily="18" charset="0"/>
              </a:rPr>
              <a:t> </a:t>
            </a:r>
            <a:r>
              <a:rPr lang="ru-RU" sz="24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  <a:t>Какие результаты будут получены Вами и вашим ребенком после проведения тестирования? </a:t>
            </a:r>
            <a:endParaRPr lang="ru-RU" sz="24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iberation Serif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>
                <a:solidFill>
                  <a:srgbClr val="FF0000"/>
                </a:solidFill>
                <a:latin typeface="Liberation Serif" pitchFamily="18" charset="0"/>
              </a:rPr>
              <a:t>Основной принцип при сообщении результатов: </a:t>
            </a:r>
            <a:endParaRPr lang="ru-RU" dirty="0" smtClean="0">
              <a:solidFill>
                <a:srgbClr val="FF0000"/>
              </a:solidFill>
              <a:latin typeface="Liberation Serif" pitchFamily="18" charset="0"/>
            </a:endParaRPr>
          </a:p>
          <a:p>
            <a:pPr marL="0" indent="0" algn="ctr">
              <a:buNone/>
            </a:pPr>
            <a:r>
              <a:rPr lang="ru-RU" dirty="0" smtClean="0">
                <a:solidFill>
                  <a:srgbClr val="FF0000"/>
                </a:solidFill>
                <a:latin typeface="Liberation Serif" pitchFamily="18" charset="0"/>
              </a:rPr>
              <a:t>«</a:t>
            </a:r>
            <a:r>
              <a:rPr lang="ru-RU" dirty="0">
                <a:solidFill>
                  <a:srgbClr val="FF0000"/>
                </a:solidFill>
                <a:latin typeface="Liberation Serif" pitchFamily="18" charset="0"/>
              </a:rPr>
              <a:t>не навреди!» </a:t>
            </a:r>
          </a:p>
          <a:p>
            <a:pPr>
              <a:buFont typeface="Wingdings" pitchFamily="2" charset="2"/>
              <a:buChar char="ü"/>
            </a:pPr>
            <a:r>
              <a:rPr lang="ru-RU" dirty="0">
                <a:latin typeface="Liberation Serif" pitchFamily="18" charset="0"/>
              </a:rPr>
              <a:t>После теста, ребенок получает обратную связь в виде краткого описания  </a:t>
            </a:r>
            <a:r>
              <a:rPr lang="ru-RU" dirty="0" smtClean="0">
                <a:latin typeface="Liberation Serif" pitchFamily="18" charset="0"/>
              </a:rPr>
              <a:t>психологической </a:t>
            </a:r>
            <a:r>
              <a:rPr lang="ru-RU" dirty="0">
                <a:latin typeface="Liberation Serif" pitchFamily="18" charset="0"/>
              </a:rPr>
              <a:t>устойчивости в трудных жизненных ситуациях.  </a:t>
            </a:r>
          </a:p>
          <a:p>
            <a:pPr>
              <a:buFont typeface="Wingdings" pitchFamily="2" charset="2"/>
              <a:buChar char="ü"/>
            </a:pPr>
            <a:r>
              <a:rPr lang="ru-RU" dirty="0">
                <a:latin typeface="Liberation Serif" pitchFamily="18" charset="0"/>
              </a:rPr>
              <a:t>Заключений о </a:t>
            </a:r>
            <a:r>
              <a:rPr lang="ru-RU" dirty="0" err="1">
                <a:latin typeface="Liberation Serif" pitchFamily="18" charset="0"/>
              </a:rPr>
              <a:t>наркопотреблении</a:t>
            </a:r>
            <a:r>
              <a:rPr lang="ru-RU" dirty="0">
                <a:latin typeface="Liberation Serif" pitchFamily="18" charset="0"/>
              </a:rPr>
              <a:t> или </a:t>
            </a:r>
            <a:r>
              <a:rPr lang="ru-RU" dirty="0" smtClean="0">
                <a:latin typeface="Liberation Serif" pitchFamily="18" charset="0"/>
              </a:rPr>
              <a:t>наркозависимости </a:t>
            </a:r>
            <a:r>
              <a:rPr lang="ru-RU" dirty="0">
                <a:latin typeface="Liberation Serif" pitchFamily="18" charset="0"/>
              </a:rPr>
              <a:t>не делается.  </a:t>
            </a:r>
          </a:p>
          <a:p>
            <a:pPr>
              <a:buFont typeface="Wingdings" pitchFamily="2" charset="2"/>
              <a:buChar char="ü"/>
            </a:pPr>
            <a:r>
              <a:rPr lang="ru-RU" dirty="0">
                <a:latin typeface="Liberation Serif" pitchFamily="18" charset="0"/>
              </a:rPr>
              <a:t>При желании можно обратиться к педагогу-психологу за более подробными </a:t>
            </a:r>
            <a:r>
              <a:rPr lang="ru-RU" dirty="0" smtClean="0">
                <a:latin typeface="Liberation Serif" pitchFamily="18" charset="0"/>
              </a:rPr>
              <a:t>результатами </a:t>
            </a:r>
            <a:r>
              <a:rPr lang="ru-RU" dirty="0">
                <a:latin typeface="Liberation Serif" pitchFamily="18" charset="0"/>
              </a:rPr>
              <a:t>и разъяснениями. </a:t>
            </a:r>
          </a:p>
        </p:txBody>
      </p:sp>
    </p:spTree>
    <p:extLst>
      <p:ext uri="{BB962C8B-B14F-4D97-AF65-F5344CB8AC3E}">
        <p14:creationId xmlns:p14="http://schemas.microsoft.com/office/powerpoint/2010/main" val="6525376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84976" cy="936104"/>
          </a:xfrm>
        </p:spPr>
        <p:txBody>
          <a:bodyPr>
            <a:noAutofit/>
          </a:bodyPr>
          <a:lstStyle/>
          <a:p>
            <a:r>
              <a:rPr lang="ru-RU" sz="21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  <a:t>Могут ли результаты социально-психологического тестирования отрицательно повлиять на репутацию ребенка или осложнить его жизнь в дальнейшем?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2800" b="1" dirty="0">
                <a:solidFill>
                  <a:srgbClr val="000000"/>
                </a:solidFill>
                <a:latin typeface="Liberation Serif" pitchFamily="18" charset="0"/>
              </a:rPr>
              <a:t> Методика  СПТ  не  выявляет  </a:t>
            </a:r>
            <a:r>
              <a:rPr lang="ru-RU" sz="2800" b="1" dirty="0" err="1">
                <a:solidFill>
                  <a:srgbClr val="000000"/>
                </a:solidFill>
                <a:latin typeface="Liberation Serif" pitchFamily="18" charset="0"/>
              </a:rPr>
              <a:t>наркопотребление</a:t>
            </a:r>
            <a:r>
              <a:rPr lang="ru-RU" sz="2800" b="1" dirty="0">
                <a:solidFill>
                  <a:srgbClr val="000000"/>
                </a:solidFill>
                <a:latin typeface="Liberation Serif" pitchFamily="18" charset="0"/>
              </a:rPr>
              <a:t> </a:t>
            </a:r>
            <a:r>
              <a:rPr lang="ru-RU" sz="2800" dirty="0" smtClean="0">
                <a:solidFill>
                  <a:srgbClr val="000000"/>
                </a:solidFill>
                <a:latin typeface="Liberation Serif" pitchFamily="18" charset="0"/>
              </a:rPr>
              <a:t>или </a:t>
            </a:r>
            <a:r>
              <a:rPr lang="ru-RU" sz="2800" dirty="0">
                <a:solidFill>
                  <a:srgbClr val="000000"/>
                </a:solidFill>
                <a:latin typeface="Liberation Serif" pitchFamily="18" charset="0"/>
              </a:rPr>
              <a:t>наркозависимость. В ней нет ни одного вопроса </a:t>
            </a:r>
            <a:r>
              <a:rPr lang="ru-RU" sz="2800" dirty="0" smtClean="0">
                <a:solidFill>
                  <a:srgbClr val="000000"/>
                </a:solidFill>
                <a:latin typeface="Liberation Serif" pitchFamily="18" charset="0"/>
              </a:rPr>
              <a:t>об  </a:t>
            </a:r>
            <a:r>
              <a:rPr lang="ru-RU" sz="2800" dirty="0">
                <a:solidFill>
                  <a:srgbClr val="000000"/>
                </a:solidFill>
                <a:latin typeface="Liberation Serif" pitchFamily="18" charset="0"/>
              </a:rPr>
              <a:t>употреблении  наркотических  средств  и </a:t>
            </a:r>
            <a:r>
              <a:rPr lang="ru-RU" sz="2800" dirty="0" smtClean="0">
                <a:solidFill>
                  <a:srgbClr val="000000"/>
                </a:solidFill>
                <a:latin typeface="Liberation Serif" pitchFamily="18" charset="0"/>
              </a:rPr>
              <a:t>психотропных </a:t>
            </a:r>
            <a:r>
              <a:rPr lang="ru-RU" sz="2800" dirty="0">
                <a:solidFill>
                  <a:srgbClr val="000000"/>
                </a:solidFill>
                <a:latin typeface="Liberation Serif" pitchFamily="18" charset="0"/>
              </a:rPr>
              <a:t>веществ. </a:t>
            </a:r>
            <a:endParaRPr lang="ru-RU" sz="2800" dirty="0" smtClean="0">
              <a:solidFill>
                <a:srgbClr val="000000"/>
              </a:solidFill>
              <a:latin typeface="Liberation Serif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dirty="0">
                <a:latin typeface="Liberation Serif" pitchFamily="18" charset="0"/>
              </a:rPr>
              <a:t> </a:t>
            </a:r>
            <a:r>
              <a:rPr lang="ru-RU" b="1" dirty="0">
                <a:latin typeface="Liberation Serif" pitchFamily="18" charset="0"/>
              </a:rPr>
              <a:t>Методика является опросом мнений и не оценивает </a:t>
            </a:r>
            <a:r>
              <a:rPr lang="ru-RU" b="1" dirty="0" smtClean="0">
                <a:latin typeface="Liberation Serif" pitchFamily="18" charset="0"/>
              </a:rPr>
              <a:t>самих </a:t>
            </a:r>
            <a:r>
              <a:rPr lang="ru-RU" b="1" dirty="0">
                <a:latin typeface="Liberation Serif" pitchFamily="18" charset="0"/>
              </a:rPr>
              <a:t>детей!</a:t>
            </a:r>
            <a:r>
              <a:rPr lang="ru-RU" dirty="0">
                <a:latin typeface="Liberation Serif" pitchFamily="18" charset="0"/>
              </a:rPr>
              <a:t> Таким образом, оцениваются не дети, а </a:t>
            </a:r>
            <a:r>
              <a:rPr lang="ru-RU" dirty="0" smtClean="0">
                <a:latin typeface="Liberation Serif" pitchFamily="18" charset="0"/>
              </a:rPr>
              <a:t>социально-психологические  </a:t>
            </a:r>
            <a:r>
              <a:rPr lang="ru-RU" dirty="0">
                <a:latin typeface="Liberation Serif" pitchFamily="18" charset="0"/>
              </a:rPr>
              <a:t>условия,  в  которых  они </a:t>
            </a:r>
            <a:r>
              <a:rPr lang="ru-RU" dirty="0" smtClean="0">
                <a:latin typeface="Liberation Serif" pitchFamily="18" charset="0"/>
              </a:rPr>
              <a:t>находятся</a:t>
            </a:r>
            <a:r>
              <a:rPr lang="ru-RU" dirty="0">
                <a:latin typeface="Liberation Serif" pitchFamily="18" charset="0"/>
              </a:rPr>
              <a:t>. </a:t>
            </a:r>
            <a:endParaRPr lang="ru-RU" dirty="0" smtClean="0">
              <a:latin typeface="Liberation Serif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86674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784976" cy="720080"/>
          </a:xfrm>
        </p:spPr>
        <p:txBody>
          <a:bodyPr>
            <a:noAutofit/>
          </a:bodyPr>
          <a:lstStyle/>
          <a:p>
            <a:r>
              <a:rPr lang="ru-RU" sz="28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  <a:t>На основании чего делаются выводы в </a:t>
            </a:r>
            <a:r>
              <a:rPr lang="ru-RU" sz="28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  <a:t>методике </a:t>
            </a:r>
            <a:r>
              <a:rPr lang="ru-RU" sz="28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itchFamily="18" charset="0"/>
              </a:rPr>
              <a:t>СПТ ?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484784"/>
            <a:ext cx="8229600" cy="464137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>
                <a:latin typeface="Liberation Serif" pitchFamily="18" charset="0"/>
                <a:cs typeface="Times New Roman" pitchFamily="18" charset="0"/>
              </a:rPr>
              <a:t>Методика  основана  на  представлении  о  непрерывности  и </a:t>
            </a:r>
            <a:r>
              <a:rPr lang="ru-RU" sz="2400" dirty="0" smtClean="0">
                <a:latin typeface="Liberation Serif" pitchFamily="18" charset="0"/>
                <a:cs typeface="Times New Roman" pitchFamily="18" charset="0"/>
              </a:rPr>
              <a:t>единовременности  </a:t>
            </a:r>
            <a:r>
              <a:rPr lang="ru-RU" sz="2400" dirty="0">
                <a:latin typeface="Liberation Serif" pitchFamily="18" charset="0"/>
                <a:cs typeface="Times New Roman" pitchFamily="18" charset="0"/>
              </a:rPr>
              <a:t>совместного  воздействия  на  ребенка  </a:t>
            </a:r>
            <a:r>
              <a:rPr lang="ru-RU" sz="2400" b="1" dirty="0">
                <a:latin typeface="Liberation Serif" pitchFamily="18" charset="0"/>
                <a:cs typeface="Times New Roman" pitchFamily="18" charset="0"/>
              </a:rPr>
              <a:t>«факторов </a:t>
            </a:r>
            <a:r>
              <a:rPr lang="ru-RU" sz="2400" b="1" dirty="0" smtClean="0">
                <a:latin typeface="Liberation Serif" pitchFamily="18" charset="0"/>
                <a:cs typeface="Times New Roman" pitchFamily="18" charset="0"/>
              </a:rPr>
              <a:t>риска</a:t>
            </a:r>
            <a:r>
              <a:rPr lang="ru-RU" sz="2400" b="1" dirty="0">
                <a:latin typeface="Liberation Serif" pitchFamily="18" charset="0"/>
                <a:cs typeface="Times New Roman" pitchFamily="18" charset="0"/>
              </a:rPr>
              <a:t>» </a:t>
            </a:r>
            <a:r>
              <a:rPr lang="ru-RU" sz="2400" dirty="0">
                <a:latin typeface="Liberation Serif" pitchFamily="18" charset="0"/>
                <a:cs typeface="Times New Roman" pitchFamily="18" charset="0"/>
              </a:rPr>
              <a:t>и </a:t>
            </a:r>
            <a:r>
              <a:rPr lang="ru-RU" sz="2400" b="1" dirty="0">
                <a:latin typeface="Liberation Serif" pitchFamily="18" charset="0"/>
                <a:cs typeface="Times New Roman" pitchFamily="18" charset="0"/>
              </a:rPr>
              <a:t>«факторов защиты».  </a:t>
            </a:r>
          </a:p>
          <a:p>
            <a:pPr marL="0" indent="0">
              <a:buNone/>
            </a:pPr>
            <a:endParaRPr lang="ru-RU" sz="2400" dirty="0">
              <a:latin typeface="Liberation Serif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400" dirty="0">
                <a:latin typeface="Liberation Serif" pitchFamily="18" charset="0"/>
                <a:cs typeface="Times New Roman" pitchFamily="18" charset="0"/>
              </a:rPr>
              <a:t>Если  «факторы  риска»  начинают  преобладать  над  «факторами </a:t>
            </a:r>
            <a:r>
              <a:rPr lang="ru-RU" sz="2400" dirty="0" smtClean="0">
                <a:latin typeface="Liberation Serif" pitchFamily="18" charset="0"/>
                <a:cs typeface="Times New Roman" pitchFamily="18" charset="0"/>
              </a:rPr>
              <a:t>защиты</a:t>
            </a:r>
            <a:r>
              <a:rPr lang="ru-RU" sz="2400" dirty="0">
                <a:latin typeface="Liberation Serif" pitchFamily="18" charset="0"/>
                <a:cs typeface="Times New Roman" pitchFamily="18" charset="0"/>
              </a:rPr>
              <a:t>»  –  обучающемуся  необходимо  оказать  </a:t>
            </a:r>
            <a:r>
              <a:rPr lang="ru-RU" sz="2400" dirty="0" smtClean="0">
                <a:latin typeface="Liberation Serif" pitchFamily="18" charset="0"/>
                <a:cs typeface="Times New Roman" pitchFamily="18" charset="0"/>
              </a:rPr>
              <a:t>психолого-педагогическую  </a:t>
            </a:r>
            <a:r>
              <a:rPr lang="ru-RU" sz="2400" dirty="0">
                <a:latin typeface="Liberation Serif" pitchFamily="18" charset="0"/>
                <a:cs typeface="Times New Roman" pitchFamily="18" charset="0"/>
              </a:rPr>
              <a:t>помощь  и  социальную  поддержку  и  предотвратить </a:t>
            </a:r>
            <a:r>
              <a:rPr lang="ru-RU" sz="2400" dirty="0" smtClean="0">
                <a:latin typeface="Liberation Serif" pitchFamily="18" charset="0"/>
                <a:cs typeface="Times New Roman" pitchFamily="18" charset="0"/>
              </a:rPr>
              <a:t>таким  </a:t>
            </a:r>
            <a:r>
              <a:rPr lang="ru-RU" sz="2400" dirty="0">
                <a:latin typeface="Liberation Serif" pitchFamily="18" charset="0"/>
                <a:cs typeface="Times New Roman" pitchFamily="18" charset="0"/>
              </a:rPr>
              <a:t>образом  вовлечение  в  негативные  проявления,  в  том  числе </a:t>
            </a:r>
            <a:r>
              <a:rPr lang="ru-RU" sz="2400" dirty="0" err="1" smtClean="0">
                <a:latin typeface="Liberation Serif" pitchFamily="18" charset="0"/>
                <a:cs typeface="Times New Roman" pitchFamily="18" charset="0"/>
              </a:rPr>
              <a:t>наркопотребление</a:t>
            </a:r>
            <a:r>
              <a:rPr lang="ru-RU" sz="2400" dirty="0">
                <a:latin typeface="Liberation Serif" pitchFamily="18" charset="0"/>
                <a:cs typeface="Times New Roman" pitchFamily="18" charset="0"/>
              </a:rPr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838</TotalTime>
  <Words>987</Words>
  <Application>Microsoft Office PowerPoint</Application>
  <PresentationFormat>Экран (4:3)</PresentationFormat>
  <Paragraphs>94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Официальная</vt:lpstr>
      <vt:lpstr>  Социально-психологическое тестирование  по единой методике</vt:lpstr>
      <vt:lpstr>Презентация PowerPoint</vt:lpstr>
      <vt:lpstr>Презентация PowerPoint</vt:lpstr>
      <vt:lpstr>Выявляет ли методика СПТ  наркопотребление или наркозависимость? </vt:lpstr>
      <vt:lpstr>Какие результаты тестирования станут известны в образовательной организации? </vt:lpstr>
      <vt:lpstr> В чем заключается конфиденциальность  проведения тестирования? </vt:lpstr>
      <vt:lpstr> Какие результаты будут получены Вами и вашим ребенком после проведения тестирования? </vt:lpstr>
      <vt:lpstr>Могут ли результаты социально-психологического тестирования отрицательно повлиять на репутацию ребенка или осложнить его жизнь в дальнейшем? </vt:lpstr>
      <vt:lpstr>На основании чего делаются выводы в методике СПТ ? </vt:lpstr>
      <vt:lpstr>Презентация PowerPoint</vt:lpstr>
      <vt:lpstr>Возраст наркоманов в России по официальной статистике</vt:lpstr>
      <vt:lpstr>Последствия употребления современных наркотиков</vt:lpstr>
      <vt:lpstr>Что такое «факторы риска»? </vt:lpstr>
      <vt:lpstr> Что такое «факторы защиты»? </vt:lpstr>
      <vt:lpstr>Психологически благополучный ребенок  (О.А. Карабанова)</vt:lpstr>
      <vt:lpstr>Как проходит тестирование</vt:lpstr>
      <vt:lpstr>Правила нахождения родителей на тестировании</vt:lpstr>
      <vt:lpstr>Что получит участник социально-психологического тестирования?</vt:lpstr>
      <vt:lpstr>Презентация PowerPoint</vt:lpstr>
      <vt:lpstr>Благодарим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Социально-психологическое тестирование</dc:title>
  <dc:creator>Специалист</dc:creator>
  <cp:lastModifiedBy>Библиотека-2</cp:lastModifiedBy>
  <cp:revision>44</cp:revision>
  <dcterms:created xsi:type="dcterms:W3CDTF">2019-09-20T06:39:24Z</dcterms:created>
  <dcterms:modified xsi:type="dcterms:W3CDTF">2019-10-22T08:25:14Z</dcterms:modified>
</cp:coreProperties>
</file>