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4" autoAdjust="0"/>
    <p:restoredTop sz="94662" autoAdjust="0"/>
  </p:normalViewPr>
  <p:slideViewPr>
    <p:cSldViewPr>
      <p:cViewPr>
        <p:scale>
          <a:sx n="69" d="100"/>
          <a:sy n="69" d="100"/>
        </p:scale>
        <p:origin x="-11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8E7BB8-3A3E-4F4A-850B-D090E853232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BC3EA64-C69B-414A-861C-C8D69DD0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8786874" cy="822968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редких </a:t>
            </a: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isulya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2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3034026" cy="302262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выхухоль;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шиншилла;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сайгаки;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дрофы;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галапагосская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гигантская черепаха;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бизоны и другие виды</a:t>
            </a:r>
            <a:r>
              <a:rPr lang="ru-RU" sz="2000" dirty="0" smtClean="0"/>
              <a:t>.</a:t>
            </a:r>
          </a:p>
        </p:txBody>
      </p:sp>
      <p:pic>
        <p:nvPicPr>
          <p:cNvPr id="32770" name="Picture 2" descr="http://xn--p1af1b.xn--p1ai/uryaimg/c9f5f9e0313b50a821c5acacf1f35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2903654" cy="1928826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e/e2/Chinch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2928958" cy="2132309"/>
          </a:xfrm>
          <a:prstGeom prst="rect">
            <a:avLst/>
          </a:prstGeom>
          <a:noFill/>
        </p:spPr>
      </p:pic>
      <p:sp>
        <p:nvSpPr>
          <p:cNvPr id="32774" name="AutoShape 6" descr="data:image/jpeg;base64,/9j/4AAQSkZJRgABAQAAAQABAAD/2wCEAAkGBhQSERUTExQWFRUVGBgYFxcVFxcVGBgUGhQVFRcUGhUYHCYeFxojGRgXHy8gIycpLCwsFR8xNTAqNSYrLCkBCQoKDgwOGg8PGiwlHx8sLCwsKSwsLCwsLCwsKSwsLCwsLCwsLCwsLCksLCwsLCwsLCwpLCwsLCwsLCwsLCkpLP/AABEIAOEA4QMBIgACEQEDEQH/xAAcAAABBQEBAQAAAAAAAAAAAAAEAAIDBQYBBwj/xABAEAABAwIEAwYFAwIEBAcBAAABAAIRAyEEEjFBBVFhBhMicYGRMqGxwfAUQtFS4QcVcvEjYoKSFzNDU6Kywhb/xAAaAQACAwEBAAAAAAAAAAAAAAADBAABAgUG/8QAKxEAAgIBBAECBQQDAAAAAAAAAAECEQMEEiExQSJREzJCYZEFcbHhI1Lw/9oADAMBAAIRAxEAPwAOniKlOtnLCQwQA3+nYojDdsmOdleHN8wrnBAQ8uIOm20IelgGVgczQZ0toEzGEoqk/wAgJTjJ20QjtHUfajRc68Zn+Ef3UdPs2+s4vrVCCf20/CI+6JwHD6rRm7zMGkgMIER/Kt21ZZI3+q3t3fMY37fkMfT7LOD3NZVe29jOrUXh+xwzOL61Rz+YMSFfd14Q7dp+W6lcZvoRpKqOKEei5Zpy7Kbh3ZZtEl1NxBOubxfVTP7xpILWvGvhsfZWNOpmMg2++6kYyHfmq2orwY3PyBCvTdTMWOkGxBU7cNtmMRoh+M8ODwC2zwZBH3U/DcWHt0hzbOB1lX55KfVoHxnDQWm5BFxeyGwbywjM2S7U7HkfNXGJPhPWyFe2ACBOipoifBPWpFzduihe/wAAP7tFJUqFojc6BLCUbX+LdWUCuwZmZgHlcp1IwcrjJ58wjw2Lc0DiaIDwdOX8KdEuwptNODUwUsp5hShWUzkJQnQlChQyEoT4XIUINhKE6EoUIMhKE+FyFZYyE0hSQuQoQjhJPhJQhU4YlwdqA6ATrdXGGphrQAqrgsNGQCMsi6s6JkE+eiFFhJquDuC+E+ZQrgW1D/7ZMyNnIrCCKd+v1UtOlDYIsVswRupeK2hFx900UtW7i4UH6nunhrpyu+E8uhR37geYUIBYZuU3MSZhFFvVMeJJAFwU5xIHMqiCAOY+XshMZgBnDx4Xcx9xurCnTi+6B4jWMeSj6LXY2lULwQ54BGwXf0YLTqYHNA4KpMgWcN1NU4g4WI01IWLXk20wmpgBIcHG28rtNj2k/uHzTsDVBEaotzbWW0YdkIqT0XMRSDh1UjWdFx1EKyhU0+EgxdhQhyFyE6EoVlDYShOhchQhxchOhKFCDUoToShUQZC4QpIXIUIRwup0JKyFDnAfm0kaIzA41pFjMrO1axOYOJjbyVnw0BrRlAM+6XToZlGy64pixRoPqGPAwuHUgWHvC8wp46t3hf3rw+Zz5iZPUG0dFru1VZzqZF7Fsj/ravPquIc2scujjofpcpHWSk5KK9rHtFCKi5SV26PS+G8c75oZUgVf2uHwuPLo6Nt7wrq4DXDn4h9V513vdsBItaRofwG8g+y0mA7QnKA4yQdT+4RYnk7n5LGl19rblfPv7/2E1f6e09+Fce3t/RpqMHxDdPLNyqN3aWlT38whcR27pAQJJjYHXl7wugtRjf1I5r02VfSy+xeMFNuZxAaBJJsABusPxLtdVruIw9MBg/fUmXdQ3b5nyQfEOIvxdXxS2kw2ZzI/ceZ+iWI4g2myQIAsBzK5mp173bMX5Oppf09KO/N+C67N41z5FSJF5aCJ2NvP6qyxbXA5hcOEH+VTdlJOQutmzSOhAI+YWpruDRzlNaTI54rl2rFNXjUMtR6dAnCBkbJveyuKNWVSYataw39Fb02kNTsWJT7JBU8UKQhVrKhDz0CPbV2WkzDQ+FyE5xSCsobCSdCUKyDYSToXIUIchJdShUQaknQuQoQ4kuwlChDiS6koQx2Le0MD93hG8Fe15AFiLiVW4jCyIAl0fgUuH4k1hd4SDEAeQ1S6G2uC74nRDqFZoguyujziR815ZxRgq0xUbYjX6yvR+HVi5pkET91jP1baGeg8A3MHokdc2ts4rlDugSe6En2R1MQHYcEZTFiWGLxu21/QIbB4x5p5ROvhO+9vdV+F4fmeSGxfqLdYWjwWF0ExANgSfXnYrnZIxivfydTHOVncLX7weIw6PnupKOG1sJ26HUfRca3aIjle5aNfzZT4Kmfikmfy3y90nPjodg77IaTQGnNrefObqhrDvK4YzTflPMrYuwAqAjpt1CqeGcJYysQ8bz/fqtYsigpSfYPNB5GkujRcBwwpPImS3XpOg9h81d4p4JAJVVwXDeNztMxnz2Vli8HLo6Lu6P04Uv8AuTz2te7M2B0QGzGys6FXw7oRmCa0Qdk6pXMNygxuSnkIvkfMunZEYUy48ggH1wTAKlweJbOvUqJ8ka4LDFP2SpYjmg24nPUI2Cc/XotbjFBIxMnontxAJI5IJtYaclBUfa2pU3E2lozEBJlcGeioP1ZZqfJCnjRDw2DcqbjWw1biDZQmpGpQ3+YARG6dVBdBV2YoJoVwVNmCqMU1+gsF2tSeAId5qWSg9+IvZTgqmqS0g6oyrirADUqWXQXmC6q7uzzSU3FUZinXyO+IEy0o3ihLsoDdTM9IQWGpNcOh+RTqeLcauUmWsBCVUh5xDsFXdlLSIaBY81l+IUWVaznAD2C0fEsflw5i3IwsaK8Xdp1lK6ubpRQxpILc5MkDHNPhAm8xqB5gfJCP4y5pynUTGUFwIAvbTz0UOI4g8wGkjmdNVKMoaM0DXzuINxe/3Se2vmR0FK/lY7DcVzvk6xBgQb6T5LQYGsO6ndpBI6F11j6mQVMzM3K5m+ntC1PCnkkG0ECd9EHUQSVoPp8jbpnHcVNJzjJIESS0kCSNY01AvzCufDVaHRPl+W8lWU+EOB+OWgzlJMEEh1wNRLQYNraKybQyEC8EAkDY8+iTnt4rsbju5svOG1AMrYgi3oi8QIM3VXTqgPadp8ldsAeC7Zd3QZXkx2+0ec1+L4c+OmV5Zck6H6oVuMJlhMHZHYqtbLpKpCwCXT4gV0LEEh2JqgER8UxCLwmEg9TcqtFcB4JF+Z2V3Ur+DMBKynyzclwhzGlsQLncIxwDhrCho1/C0xqFA6k/Pm2Wr4BeRtSoGkk6KLFVJHhG1lLjKDScplPw4YBlJv8AZWiMztSqdxfQKJhyEON+ausfSy1WXBbfzVdjMDJcWnrB/PyENvkYjW0np1SXgnT6BXdB/gVNg2F1wJtCPNQZOX8raYGS5olwmMLiQdAmV8Q912jRQivkEDU6oj9W0MACtMy0DPqTTJJuCocPjMxge6KcGd2WxJKrMO4MBJVWaS4Ln/qSVN/moSV2VtAM+Zxp0yGgXnqpcBgiXETE6uO6A4Zi+7BIAJNlYYbES5hIMXsP6j/uk002qHmmkyTtHQDaAIdKzeAykXEnYdVbcfpuDDmMEn4UBwmgIv8AkoOdXILhdRK/F4aDprHvzU9PgzXUyc3ii38K9fw0PAB0HuoP8iAkMA9bypGNdlSyX0Y7BYQvqZG/FPlorml2i/TPNN1MOcIHxBoG/wAUXVpQwTaN4ynf/fcKDinCMNVl5L+9JaB3Yc68jWGkSGz7KZIY2vUSGSafpNV2fqsxTGYhjcrBUbTqNnNlJ1uNRdvuj6eEHekAGBIHKJ5o3svwqhRwncUQ6HSX5pDi8gAkggR8ItAFkazBNpgxYH5euvoVyMmKN+k6ePPKvUZbtI2G8jzH1hVvD+0lSkMjhmadxqrPj783T+eaoqdGRB+yzhzyw/Kw88EM0fUi+fx6m7mJ1kfdVOPxAc4Fkwf5UNJkWM/JTtpFtxcJ5fqUvqQm/wBNguYsfisEDkAJJkEqyxGIIy0gNUI2gDGoPMJ1IOa6XGT+0/m6cw6zHkdLhiGbRzxq3ykXWHwptfQI80PB12VPw3GkOIcVY13ANmZlPJ9nPa5Q1+AMZs191WYnAz49CNuaOdiSHCdCF3E4kZSJGllfgryVprt71vKLoN1IVHPAcZH0XW4QmZMk3au4HEtY99OIdHJCu2Mv0x4C+GVw1oAueiJAH7hdU+Fx7WEwLiwXcLjqj6xMHLsIW0wTjbbLfEkRla2YF0HiaLsgyjXdWGBc57XH0QuHqiHtdsVoGVuKqPZ5oRlPM4NE+K5R1bESwzrNkBwwuDszpmVl9hY9Fj/kjunskiP15/CkrM8lHwjBggZmZM2jpsVd8OwbGmSQQ0281e43g1I0MgEZRY8iszga4puNN/ic29t+qA47aQZS32R9qKBqSW2EeZWPwmLLDziYH/Nz6rf13sqsfA2gLzzGUsryOqDnX1DGD/U03DMcXRI2mfkPz+VbDDToVSdn3zroInpt/ZaWjQDZJIA1/PolnN0EcFY2nws1BFS7d7A9TfVWfDeC06PiaXDpIgmOUTzt5JzGQBO5NvL8HuuMaYGxtcaSTYEffzS8sknwFjBIuHYoACFneK8bNwL/AFCm4pXyMka/nqs1iKpcZSWSb6Ojp8SfLOYquTJKEw1a/wDKkrGRG6FDCLoK6HqDHjeEZhhI0+iEpSQjMM3ZZbKkh0ZXf2/uiw3wppbK658NKrd7A2rBsXSc1pc241PMD7hD4THOcfE7a3LyVlgq9vNBcS4aWva9tmEyRyO9uW67Ol1rfon+Tj6rSJeqIU6tULDAmFTYytUDZNgOSsqvGQGltP4t1n6+MfUcKZsCfkus5JROXGLcui04dxKGB7rkGFxvEQcRn5iD5KkxlYTkB8I080B37muBOm6DCXAaceTVYauw1HuAF9B1R2G4q1pPMBZnBuy3abFNfip97om9GHCzY4LikAtJAk2VZxFze8iYJ6oFuOY8BotHuq6vXlx6I18AdvIficdlIg3UR4i6cxVfSplxJ6p76Z0GsobfIVLgP/zErqB7hySu2SkblvGHVAGs9VT4zFtpuc+2eY8ksPjBQaB+4iT05KlxWKDpO7igOd+phIwrhGp4VVYWAmI3hY7jmHHeEt0myIw+JLRfS+igxOLa5hA1Um1JUXBOMrH8Au4DbXX891tKDQ4wfM8p2A8rrCcEx4ZUvoPyVs8PjxI2BN3HoL/ZKS6GH2XVQWBHMfdTlut9R7boGniAJvy99AuOxzQC4na8aC5SkgsVYJxjEjK0yHCdfkfmFUOAFtrR5H8hA43HDxU9g7wnoQIvzkR6eqZQxBIHTn1Sk4HWw8ILNL5LlSmIUhfZRZ0AZCsGyyNFPyQWD0RLakFDfZTC2N6qLENEG8p+cC/1+irsfjVFbYM5wvEHMRNgVoamD71pbzHsdis/whm8XWrw1Maxt1KN5AT7POMZhSyqWEkX1Sq0y1ridTYEq+7a8PEFwG0yNQeaz446+q1rXASAAY36rr4M0skUn4OdnxRg9y8gNRlp1SxbpaCAi8QWEQfCRrylA16EXm3RNpibFTcfCuhsOMnmmOkxCkIhrpEk2BWkZYdhG02AOILiVFinAmdAhTiIgSVGHlxhHUgLRa4SGtfI8kLUxBuQpWt8JJNkFVp36LLfJpE/fnmku9y1JS2SiXE0nEy50udy2CfiMN3dcUxyBvzQdAPNUc9VZUv+I+rUMeFsSeaVkxiKA67bu+qFqODR57rmJxJFplBwjRj7ApSCaGHLnAhanJmY0TcfIbn2WY4XiMuthpbWPPZanAYillcdANvSw+8fhBkjQaMrRNRxA+MmKZEz/pIAJ89fKFLSY6pSgfCQ0+bWkkD1n6KvxLqVak4ejWi05Q4x7lWGHxjWUmBxAm0f8oAgesBKTgMQm0VbuHZnW2bM7WO/ofkowzK7potLh2CSZGWJnzH8qjxzgHOA1G3XX1tceYSs0dDDksbm0PLUKN1RDur+G/X/AGULcRJQlBsb3F7h3iFN3t4VRSxNksRi0P4bsjkWGKxsBV765cftrHNUPEeJkGOql4fxG5M+I5ddLXv7JlaZxjuF3nje1Gxwbo9PzVX+BxTYj8CxtHFADptvpPrH0+SsOG485hBkJZxo01Zadq8NmyGYOn3WV/y8NMZS6JMj4h5c4n8lX/aLFSWA6XkoIVi4DLcTruOYRITcQW1NcmcxYIIz6G4PND1W6clsMbwBlanElrh8Lhz6j7rG4mkWy06skHpC7GnyrKvucnNj+G/sRseAVK6n4cxOqDpuEEotz5bbkmqoWuyNgETunBtyQomldp19VoywmlX8MdVPgoLnE6DRQURmMdE9z8jIAuVTLQ7vui4oP1HQJKuSyywLD4s1qjtZtlagOK4xpAp0vgGv/MeZWvxvYmtVE5mhzony5Ks/8N64Pxs+axjx27kanNVUTKZYATSJWpd/hviNnMPqVw/4d4sbN9/7JjoCZx1AtMTcJzsQW6FaWt2GxJeTDYMb9FV8e7M1cPSD6gEZwLX2P8Ic42guOVSKs44i4kQRHtJ+f0TmcfLzDrH7jRSMw4LCY/Nf4VRisLBSsHGTpj2TG4xUkX9Xj9VrMhNjN+YOo802jjnOAnlfy5ewCtv/AOVd+hNYjxZc3SI1Wfw1gI/JH8hZzYlFG9NlcmWFWpJiURgaAInTqT1hBMELQcJ7MPxGHLmxDmkC5s4OsgYsW97RjUZtkbKytiWAgZhHMeybU4jSi0kkek2I9ws7iKBY8tcCC0kEHYjZFYUCyN8CKFHnmFVA18yIVbUpZDHVWpZayseK8BJw4rNadJRUvCBqVcsEwFbM2ZuI+8/JXHCKsGyyXD8RlMfkK8wNaHC65ufFTZ1cORSRL2n4j/xQ3l+fnkm4XiYbpv8A2Vf2gk1edgft9kLh6mo32RFgTxoB8WptG4wPEC6AD7qs7XcPyzVF8wh3nsVWYXiseE2zWnS+krTYLG52GnUgmIM79Qg43LBPcXlgssaPPKIsVY0WWy7wtBhezfieGAEOs0H6Kww3Y6o0sLmC2pXci1kSa8nEknjdMxtLDmYjeEjTyA2W/q9mRs2LyqviXZF7nHKIEW80TYwe9GVwrocCb2TMSSTKvcB2SrB3iA91YjsK54+K6ra2y9ySMfnXVrf/AA/fzXFewm9G+qOIfDfED7hF0mU58Vh1VWyqNc8HkAjDxJgsTPosSi/BIyRLUrNa6Gi2ybVqO2Qb+Ng2gQmtr5tXRG2y0otdlbk+ierXdaGyecqg7aYZ1XA1pHwAP/7TJ+UrSUccAQBBXOKjNTcMoyva5pi+rSJhVfii0vNnjXChmp9RJ+33+SG4lRjL5wu9mqvjLD1CsMRhZq026zUaL6HxBcxpxz0dyMlLT2ek93mwppWvTy2/0xZeRUGwCNx84kQvbKFEZV4bVrgFwH9To9yns8bVI5mlntbbDwbSN16n2Hon9FTNoObl/UV5TQMtB5r13gDyzDUmxHgGvkl8EfUxnVyuCMj/AImdmb/qqYmbVQNo0f8AY+QWApO2Xu7g13xaGxBEghef9qv8P+7zV8KQ5g8TqX7mjUlnMdNfNMyiJ45+GVvAcEXg7iJXo/CcK1+HYDcFtxtpBWD7HVwGuBuHi/8AH3Wq7L8UyE4d5iCcp66x5HUeaRxZ6zOLHs2BvDuXjk897Udn3YSvuabiSx3T+nzCk4c+Q2y9U47w+liaJovGtw7drtnBeVYSm6jUdSeIcwweXmPr5FE1UHtsmjy29rC+L4ZxYHtEwS2eRIt9T7KifbzbY9IW97OVW1HVKbxIc0OHRwsT81l+1HDe7qPhpDTf0uB85RcEVLCgGok4ZmVFTGB0AjTf7K74fiC79xjbYgjYrOMbBuj8HissEWPy5IGbFxwHxZeeTZYbEkiZLT99iCr/AIB2rNR3c1oa8fCdM/8AdZHCcQDhB13HXb0XauGNRpynxC42II2lKYMrxS56D5sMcsfuek1ZjZCVLWJVT2Z4731PuahPeM57j+Vctw5BBcCR0uu9CSatHCnBxdM7+mDgC3XddoNyzpdRB4BkNc3yXHY4EQ5vqtcmOAjMeYSQveU0lCwU0S4xHqpDTgXEwm0MWSdLo2i/+sAK5NopJA7cYINh5AJn6m3w6bhG9wwmwF/dc7gD4QSNwsWjVMGZjmalsRy1RFDiIPMXTTRYbFse6kp4YRANtb2Ue0is8J7zu8Q8f01XfJ5C1+EYKlXDuG76Z585+izHaFobj8QBp3rx/wDI/dWvZfGHPTadniL87R80nmh64yXhnQ0+T0Sh7pnsOHcA0BwBnqPqvnuu+Xu/1H/7L3ZuAcILnQN946rwjOC55GmZxHkSY+Sakl4EoN9FxwvxFreZA03n+69opGGtaAbAa8hZeR9i8GauKptBsDmv0ufVeuV8fFoB9UDHH1MZzyuMUODhvCmY0bFV9PHAzLPYfdTPqNLWloIvco1MVs814xhhRx9Wm2zcwc0DYuaHR7kqY4jvH0nNJDw5jbGP3AfyqztHxcYjH1X0/gblY0jcsEF3/dPoAjuBYfPXadPGHHz1K5WfGvipnc0+T/Dz7HqVRrToBKw3+I2ADXUsQBBP/Df1/cw+2Yey1rKvkqT/ABCol+DfF+7cx9rjXKfk6fRdLJG40cjFPbNMzfZTFiniGOcbSQfIgj2kgrdcb4dSxDCCBMQDG+y8d4dxUmplNpBHr+fVet9muJB+GaXNzFohxt+0xPnEJfAnCTg/3G9VU4rJH9mebcc7OllZrG6HfmA0SVmjiHNcR+Rsva8ZhWVDcGQCBzErzLtN2adRObKco3jnJg+RhOOAlGYBgcUeZ39lp+H1TqBJI9+fqsfgSQ77dVuuCUi8SR/NrT7QuTq0onU08rQW7AZctZsgtvb6HoVrMJX76m17KkyNOR5IClhpa0bxHQoXgmKdTfVpSPC6QIvBGv2WtBkk24AdbBVvLetVeB4gY8lzD4zN+0GNZUjMUf6vki+9pOFzB5wuq3Xg5qX3Be+H9IST4Z/WkqsgBSwwY6bn86JtUlRtxkOkWneSiH4hkf8Am+gEojbsylwKk8fucbfVI4yDZ3ugv1pzWLSN5sP7onDY+nuRPOLKnx4LX7jqnExbnv1UlDGA2n6ptQUnCxAduQJn36rDca7btpOfTosNTLI7zQTe8QZAPW8Kk4l7ZeDF8Xr5sRWcDOarUM/9blddjKc1xuRf2MrNPYQJK23YnDUyxtRpHeA+IEmcsxGX016oGV9fdoZxRq74pM9CxHFQGk3gNJOkWErwVlSZ63Xqva7izKeFqDwh9RpY0Tckw0kCdgSvKmlHdC6TNZ2HxDm4hhaJiZ28JBBXp/66mbuEnlqvN/8ADnDZ6ziBmLWzE6g8uq236VxPwPaJ9Pc6LGNLmzeW3tr2LxnFKYFvD5iyou1va1uGw7ixwL3eFgEfERr5NF/bmsv204Zi6hLRTeKLdILTnIHxGDJHILFUuFVHNc8NOVmsiCo5QXJUYTkH8AbJLd16J2T4exjS6pq7ToN1i+yXA6jnh2WGG5N/wr06jw2kGCCfUpKKjLM5PpfydDJNxwKC7f8AA+pRpgWqFCY/DuqUKrGuDg5jhb/SdlFjcIGm0kHr9tlW43ibKNNz3Ey0G06nZo8yukqa7OXTTPKamJLXyNQZ9V6N2K49LS0GM1/XQj85LzLECXE7m589Vcdmcb3NZhcfA+xi8TaR5FAlHlSXgajK1KL6f8ns+GJP745z9kzF0xUaRUMt69AVRU+HuebTH9R66eSJpdnagJBq5WnoTI5RP5KM3H3FtrMOOD5MVkaQWGDI2Fz8gFsuAUZa129wY08lyl2UqFwJqMjmJne0Eeas8Fwg4fSSCADyPVIanEsnQ5hyOCplpRpCPK6ArYZtOsXub8QFx9FYUKjBEeq5isUIIMIenwvHJMvLkU40DOxFOZvHVQ/qqfnf5JzG03WyknoSoa9EADwuHUhdVNHPaY/9SzkUlB3Lf6vouK+CqZoq2Bn4gDGh38ugQlfgraniaAD0t6wN1cxzSFtEopNdDO1MzNbgJb+wm+sz8kRhOGUwPEwEjSRPz3WhL1DWaCr+JJ8MrYkZXGdn5MtcacnlmEcotCq3dhHZX3Y/M3WcpEHRoDYEg/Jb0YOdD7/wo2YV1wNih5EsnzMLjnLH8p5TiOxGIbTqMdRa8u+F1Mghp2GWxGid2JwrsISX0yXOAEZXEi99B+QvU6hfGgK4YI8XzCuMVG/uSeRzq/B5TxfiNLE1XVarIpsdEQQ7u2wMvQau0/cVUY3s67MXtpuFMgFuVptcGTImMs/Jey1cEx3MH5exsU8YQxe/mdPVY2O7s38XiqPOuwfA4rViwuNMtaQTLTebHkRB+S2jaZEXPLY/2KtW4eBInqNVE3K4iIWo2vuYk037AYpOd4SfCBtz/lTM4dTe2HM6aZSbbxqpqtAtMTr8/VRnMNZjndW1uVGU6djqvDqeVoAyBosBYeyrK/B2OEsc4HlJj05I6tUi7iT0n7qGg4vMCQOf+61CG3lFSnZW4bhb2tcXSZ9Y8zsqHj/DC5pELZPcWkiZXTgg64g87CPoi7vcHXseIVMKAXB8i8WbmMyARqNpIVtw2gx+VrWNOZsHo6ZzW3tC9KrcMpQc1Kmb38IvtNwoHYGjM901u0sAaYEWMeSG8W4KsziuAF2KIGtkXT444iJlRHhDSZl2XkBp6o/B02MaGgAjmQCfW1/NHaQKzuFxgm59kX30f1SfZcFKnqAAnOiLE/VYII4gZS3Lbf8AlQMw8zcge67UoO/aR9PuoWtcNbHW/L7q19jLD8Pg2gW11F/rzU7qkNgjUHefqq3vSDcyU52M5j3VbbZrdQZ37OQXFXfrBy+aS1sM7jUOTTqkklw5JsoCkkoimOo6hFs1KSSxM1EFOp81DV09UkltGWNdok34fZdSVlD2ILD/APmeySSi8lhOM1Hl/Kip6fnJJJUuiPsreI6+iKofD6j6LiSM+kYXYFW+Ief3Ct6Wg8kklU+kSIBiv/U8v/0EJQ+P1H3SSWl0U+w12h/0/cKvb8R8ykkqRGcYiKOv5ySSVsoIbso8RokkrRTGnX2+yZj/AIkkla7J4GJJJLR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data:image/jpeg;base64,/9j/4AAQSkZJRgABAQAAAQABAAD/2wCEAAkGBhQSERUTExQWFRUVGBgYFxcVFxcVGBgUGhQVFRcUGhUYHCYeFxojGRgXHy8gIycpLCwsFR8xNTAqNSYrLCkBCQoKDgwOGg8PGiwlHx8sLCwsKSwsLCwsLCwsKSwsLCwsLCwsLCwsLCksLCwsLCwsLCwpLCwsLCwsLCwsLCkpLP/AABEIAOEA4QMBIgACEQEDEQH/xAAcAAABBQEBAQAAAAAAAAAAAAAEAAIDBQYBBwj/xABAEAABAwIEAwYFAwIEBAcBAAABAAIRAyEEEjFBBVFhBhMicYGRMqGxwfAUQtFS4QcVcvEjYoKSFzNDU6Kywhb/xAAaAQACAwEBAAAAAAAAAAAAAAADBAABAgUG/8QAKxEAAgIBBAECBQQDAAAAAAAAAAECEQMEEiExQSJREzJCYZEFcbHhI1Lw/9oADAMBAAIRAxEAPwAOniKlOtnLCQwQA3+nYojDdsmOdleHN8wrnBAQ8uIOm20IelgGVgczQZ0toEzGEoqk/wAgJTjJ20QjtHUfajRc68Zn+Ef3UdPs2+s4vrVCCf20/CI+6JwHD6rRm7zMGkgMIER/Kt21ZZI3+q3t3fMY37fkMfT7LOD3NZVe29jOrUXh+xwzOL61Rz+YMSFfd14Q7dp+W6lcZvoRpKqOKEei5Zpy7Kbh3ZZtEl1NxBOubxfVTP7xpILWvGvhsfZWNOpmMg2++6kYyHfmq2orwY3PyBCvTdTMWOkGxBU7cNtmMRoh+M8ODwC2zwZBH3U/DcWHt0hzbOB1lX55KfVoHxnDQWm5BFxeyGwbywjM2S7U7HkfNXGJPhPWyFe2ACBOipoifBPWpFzduihe/wAAP7tFJUqFojc6BLCUbX+LdWUCuwZmZgHlcp1IwcrjJ58wjw2Lc0DiaIDwdOX8KdEuwptNODUwUsp5hShWUzkJQnQlChQyEoT4XIUINhKE6EoUIMhKE+FyFZYyE0hSQuQoQjhJPhJQhU4YlwdqA6ATrdXGGphrQAqrgsNGQCMsi6s6JkE+eiFFhJquDuC+E+ZQrgW1D/7ZMyNnIrCCKd+v1UtOlDYIsVswRupeK2hFx900UtW7i4UH6nunhrpyu+E8uhR37geYUIBYZuU3MSZhFFvVMeJJAFwU5xIHMqiCAOY+XshMZgBnDx4Xcx9xurCnTi+6B4jWMeSj6LXY2lULwQ54BGwXf0YLTqYHNA4KpMgWcN1NU4g4WI01IWLXk20wmpgBIcHG28rtNj2k/uHzTsDVBEaotzbWW0YdkIqT0XMRSDh1UjWdFx1EKyhU0+EgxdhQhyFyE6EoVlDYShOhchQhxchOhKFCDUoToShUQZC4QpIXIUIRwup0JKyFDnAfm0kaIzA41pFjMrO1axOYOJjbyVnw0BrRlAM+6XToZlGy64pixRoPqGPAwuHUgWHvC8wp46t3hf3rw+Zz5iZPUG0dFru1VZzqZF7Fsj/ravPquIc2scujjofpcpHWSk5KK9rHtFCKi5SV26PS+G8c75oZUgVf2uHwuPLo6Nt7wrq4DXDn4h9V513vdsBItaRofwG8g+y0mA7QnKA4yQdT+4RYnk7n5LGl19rblfPv7/2E1f6e09+Fce3t/RpqMHxDdPLNyqN3aWlT38whcR27pAQJJjYHXl7wugtRjf1I5r02VfSy+xeMFNuZxAaBJJsABusPxLtdVruIw9MBg/fUmXdQ3b5nyQfEOIvxdXxS2kw2ZzI/ceZ+iWI4g2myQIAsBzK5mp173bMX5Oppf09KO/N+C67N41z5FSJF5aCJ2NvP6qyxbXA5hcOEH+VTdlJOQutmzSOhAI+YWpruDRzlNaTI54rl2rFNXjUMtR6dAnCBkbJveyuKNWVSYataw39Fb02kNTsWJT7JBU8UKQhVrKhDz0CPbV2WkzDQ+FyE5xSCsobCSdCUKyDYSToXIUIchJdShUQaknQuQoQ4kuwlChDiS6koQx2Le0MD93hG8Fe15AFiLiVW4jCyIAl0fgUuH4k1hd4SDEAeQ1S6G2uC74nRDqFZoguyujziR815ZxRgq0xUbYjX6yvR+HVi5pkET91jP1baGeg8A3MHokdc2ts4rlDugSe6En2R1MQHYcEZTFiWGLxu21/QIbB4x5p5ROvhO+9vdV+F4fmeSGxfqLdYWjwWF0ExANgSfXnYrnZIxivfydTHOVncLX7weIw6PnupKOG1sJ26HUfRca3aIjle5aNfzZT4Kmfikmfy3y90nPjodg77IaTQGnNrefObqhrDvK4YzTflPMrYuwAqAjpt1CqeGcJYysQ8bz/fqtYsigpSfYPNB5GkujRcBwwpPImS3XpOg9h81d4p4JAJVVwXDeNztMxnz2Vli8HLo6Lu6P04Uv8AuTz2te7M2B0QGzGys6FXw7oRmCa0Qdk6pXMNygxuSnkIvkfMunZEYUy48ggH1wTAKlweJbOvUqJ8ka4LDFP2SpYjmg24nPUI2Cc/XotbjFBIxMnontxAJI5IJtYaclBUfa2pU3E2lozEBJlcGeioP1ZZqfJCnjRDw2DcqbjWw1biDZQmpGpQ3+YARG6dVBdBV2YoJoVwVNmCqMU1+gsF2tSeAId5qWSg9+IvZTgqmqS0g6oyrirADUqWXQXmC6q7uzzSU3FUZinXyO+IEy0o3ihLsoDdTM9IQWGpNcOh+RTqeLcauUmWsBCVUh5xDsFXdlLSIaBY81l+IUWVaznAD2C0fEsflw5i3IwsaK8Xdp1lK6ubpRQxpILc5MkDHNPhAm8xqB5gfJCP4y5pynUTGUFwIAvbTz0UOI4g8wGkjmdNVKMoaM0DXzuINxe/3Se2vmR0FK/lY7DcVzvk6xBgQb6T5LQYGsO6ndpBI6F11j6mQVMzM3K5m+ntC1PCnkkG0ECd9EHUQSVoPp8jbpnHcVNJzjJIESS0kCSNY01AvzCufDVaHRPl+W8lWU+EOB+OWgzlJMEEh1wNRLQYNraKybQyEC8EAkDY8+iTnt4rsbju5svOG1AMrYgi3oi8QIM3VXTqgPadp8ldsAeC7Zd3QZXkx2+0ec1+L4c+OmV5Zck6H6oVuMJlhMHZHYqtbLpKpCwCXT4gV0LEEh2JqgER8UxCLwmEg9TcqtFcB4JF+Z2V3Ur+DMBKynyzclwhzGlsQLncIxwDhrCho1/C0xqFA6k/Pm2Wr4BeRtSoGkk6KLFVJHhG1lLjKDScplPw4YBlJv8AZWiMztSqdxfQKJhyEON+ausfSy1WXBbfzVdjMDJcWnrB/PyENvkYjW0np1SXgnT6BXdB/gVNg2F1wJtCPNQZOX8raYGS5olwmMLiQdAmV8Q912jRQivkEDU6oj9W0MACtMy0DPqTTJJuCocPjMxge6KcGd2WxJKrMO4MBJVWaS4Ln/qSVN/moSV2VtAM+Zxp0yGgXnqpcBgiXETE6uO6A4Zi+7BIAJNlYYbES5hIMXsP6j/uk002qHmmkyTtHQDaAIdKzeAykXEnYdVbcfpuDDmMEn4UBwmgIv8AkoOdXILhdRK/F4aDprHvzU9PgzXUyc3ii38K9fw0PAB0HuoP8iAkMA9bypGNdlSyX0Y7BYQvqZG/FPlorml2i/TPNN1MOcIHxBoG/wAUXVpQwTaN4ynf/fcKDinCMNVl5L+9JaB3Yc68jWGkSGz7KZIY2vUSGSafpNV2fqsxTGYhjcrBUbTqNnNlJ1uNRdvuj6eEHekAGBIHKJ5o3svwqhRwncUQ6HSX5pDi8gAkggR8ItAFkazBNpgxYH5euvoVyMmKN+k6ePPKvUZbtI2G8jzH1hVvD+0lSkMjhmadxqrPj783T+eaoqdGRB+yzhzyw/Kw88EM0fUi+fx6m7mJ1kfdVOPxAc4Fkwf5UNJkWM/JTtpFtxcJ5fqUvqQm/wBNguYsfisEDkAJJkEqyxGIIy0gNUI2gDGoPMJ1IOa6XGT+0/m6cw6zHkdLhiGbRzxq3ykXWHwptfQI80PB12VPw3GkOIcVY13ANmZlPJ9nPa5Q1+AMZs191WYnAz49CNuaOdiSHCdCF3E4kZSJGllfgryVprt71vKLoN1IVHPAcZH0XW4QmZMk3au4HEtY99OIdHJCu2Mv0x4C+GVw1oAueiJAH7hdU+Fx7WEwLiwXcLjqj6xMHLsIW0wTjbbLfEkRla2YF0HiaLsgyjXdWGBc57XH0QuHqiHtdsVoGVuKqPZ5oRlPM4NE+K5R1bESwzrNkBwwuDszpmVl9hY9Fj/kjunskiP15/CkrM8lHwjBggZmZM2jpsVd8OwbGmSQQ0281e43g1I0MgEZRY8iszga4puNN/ic29t+qA47aQZS32R9qKBqSW2EeZWPwmLLDziYH/Nz6rf13sqsfA2gLzzGUsryOqDnX1DGD/U03DMcXRI2mfkPz+VbDDToVSdn3zroInpt/ZaWjQDZJIA1/PolnN0EcFY2nws1BFS7d7A9TfVWfDeC06PiaXDpIgmOUTzt5JzGQBO5NvL8HuuMaYGxtcaSTYEffzS8sknwFjBIuHYoACFneK8bNwL/AFCm4pXyMka/nqs1iKpcZSWSb6Ojp8SfLOYquTJKEw1a/wDKkrGRG6FDCLoK6HqDHjeEZhhI0+iEpSQjMM3ZZbKkh0ZXf2/uiw3wppbK658NKrd7A2rBsXSc1pc241PMD7hD4THOcfE7a3LyVlgq9vNBcS4aWva9tmEyRyO9uW67Ol1rfon+Tj6rSJeqIU6tULDAmFTYytUDZNgOSsqvGQGltP4t1n6+MfUcKZsCfkus5JROXGLcui04dxKGB7rkGFxvEQcRn5iD5KkxlYTkB8I080B37muBOm6DCXAaceTVYauw1HuAF9B1R2G4q1pPMBZnBuy3abFNfip97om9GHCzY4LikAtJAk2VZxFze8iYJ6oFuOY8BotHuq6vXlx6I18AdvIficdlIg3UR4i6cxVfSplxJ6p76Z0GsobfIVLgP/zErqB7hySu2SkblvGHVAGs9VT4zFtpuc+2eY8ksPjBQaB+4iT05KlxWKDpO7igOd+phIwrhGp4VVYWAmI3hY7jmHHeEt0myIw+JLRfS+igxOLa5hA1Um1JUXBOMrH8Au4DbXX891tKDQ4wfM8p2A8rrCcEx4ZUvoPyVs8PjxI2BN3HoL/ZKS6GH2XVQWBHMfdTlut9R7boGniAJvy99AuOxzQC4na8aC5SkgsVYJxjEjK0yHCdfkfmFUOAFtrR5H8hA43HDxU9g7wnoQIvzkR6eqZQxBIHTn1Sk4HWw8ILNL5LlSmIUhfZRZ0AZCsGyyNFPyQWD0RLakFDfZTC2N6qLENEG8p+cC/1+irsfjVFbYM5wvEHMRNgVoamD71pbzHsdis/whm8XWrw1Maxt1KN5AT7POMZhSyqWEkX1Sq0y1ridTYEq+7a8PEFwG0yNQeaz446+q1rXASAAY36rr4M0skUn4OdnxRg9y8gNRlp1SxbpaCAi8QWEQfCRrylA16EXm3RNpibFTcfCuhsOMnmmOkxCkIhrpEk2BWkZYdhG02AOILiVFinAmdAhTiIgSVGHlxhHUgLRa4SGtfI8kLUxBuQpWt8JJNkFVp36LLfJpE/fnmku9y1JS2SiXE0nEy50udy2CfiMN3dcUxyBvzQdAPNUc9VZUv+I+rUMeFsSeaVkxiKA67bu+qFqODR57rmJxJFplBwjRj7ApSCaGHLnAhanJmY0TcfIbn2WY4XiMuthpbWPPZanAYillcdANvSw+8fhBkjQaMrRNRxA+MmKZEz/pIAJ89fKFLSY6pSgfCQ0+bWkkD1n6KvxLqVak4ejWi05Q4x7lWGHxjWUmBxAm0f8oAgesBKTgMQm0VbuHZnW2bM7WO/ofkowzK7potLh2CSZGWJnzH8qjxzgHOA1G3XX1tceYSs0dDDksbm0PLUKN1RDur+G/X/AGULcRJQlBsb3F7h3iFN3t4VRSxNksRi0P4bsjkWGKxsBV765cftrHNUPEeJkGOql4fxG5M+I5ddLXv7JlaZxjuF3nje1Gxwbo9PzVX+BxTYj8CxtHFADptvpPrH0+SsOG485hBkJZxo01Zadq8NmyGYOn3WV/y8NMZS6JMj4h5c4n8lX/aLFSWA6XkoIVi4DLcTruOYRITcQW1NcmcxYIIz6G4PND1W6clsMbwBlanElrh8Lhz6j7rG4mkWy06skHpC7GnyrKvucnNj+G/sRseAVK6n4cxOqDpuEEotz5bbkmqoWuyNgETunBtyQomldp19VoywmlX8MdVPgoLnE6DRQURmMdE9z8jIAuVTLQ7vui4oP1HQJKuSyywLD4s1qjtZtlagOK4xpAp0vgGv/MeZWvxvYmtVE5mhzony5Ks/8N64Pxs+axjx27kanNVUTKZYATSJWpd/hviNnMPqVw/4d4sbN9/7JjoCZx1AtMTcJzsQW6FaWt2GxJeTDYMb9FV8e7M1cPSD6gEZwLX2P8Ic42guOVSKs44i4kQRHtJ+f0TmcfLzDrH7jRSMw4LCY/Nf4VRisLBSsHGTpj2TG4xUkX9Xj9VrMhNjN+YOo802jjnOAnlfy5ewCtv/AOVd+hNYjxZc3SI1Wfw1gI/JH8hZzYlFG9NlcmWFWpJiURgaAInTqT1hBMELQcJ7MPxGHLmxDmkC5s4OsgYsW97RjUZtkbKytiWAgZhHMeybU4jSi0kkek2I9ws7iKBY8tcCC0kEHYjZFYUCyN8CKFHnmFVA18yIVbUpZDHVWpZayseK8BJw4rNadJRUvCBqVcsEwFbM2ZuI+8/JXHCKsGyyXD8RlMfkK8wNaHC65ufFTZ1cORSRL2n4j/xQ3l+fnkm4XiYbpv8A2Vf2gk1edgft9kLh6mo32RFgTxoB8WptG4wPEC6AD7qs7XcPyzVF8wh3nsVWYXiseE2zWnS+krTYLG52GnUgmIM79Qg43LBPcXlgssaPPKIsVY0WWy7wtBhezfieGAEOs0H6Kww3Y6o0sLmC2pXci1kSa8nEknjdMxtLDmYjeEjTyA2W/q9mRs2LyqviXZF7nHKIEW80TYwe9GVwrocCb2TMSSTKvcB2SrB3iA91YjsK54+K6ra2y9ySMfnXVrf/AA/fzXFewm9G+qOIfDfED7hF0mU58Vh1VWyqNc8HkAjDxJgsTPosSi/BIyRLUrNa6Gi2ybVqO2Qb+Ng2gQmtr5tXRG2y0otdlbk+ierXdaGyecqg7aYZ1XA1pHwAP/7TJ+UrSUccAQBBXOKjNTcMoyva5pi+rSJhVfii0vNnjXChmp9RJ+33+SG4lRjL5wu9mqvjLD1CsMRhZq026zUaL6HxBcxpxz0dyMlLT2ek93mwppWvTy2/0xZeRUGwCNx84kQvbKFEZV4bVrgFwH9To9yns8bVI5mlntbbDwbSN16n2Hon9FTNoObl/UV5TQMtB5r13gDyzDUmxHgGvkl8EfUxnVyuCMj/AImdmb/qqYmbVQNo0f8AY+QWApO2Xu7g13xaGxBEghef9qv8P+7zV8KQ5g8TqX7mjUlnMdNfNMyiJ45+GVvAcEXg7iJXo/CcK1+HYDcFtxtpBWD7HVwGuBuHi/8AH3Wq7L8UyE4d5iCcp66x5HUeaRxZ6zOLHs2BvDuXjk897Udn3YSvuabiSx3T+nzCk4c+Q2y9U47w+liaJovGtw7drtnBeVYSm6jUdSeIcwweXmPr5FE1UHtsmjy29rC+L4ZxYHtEwS2eRIt9T7KifbzbY9IW97OVW1HVKbxIc0OHRwsT81l+1HDe7qPhpDTf0uB85RcEVLCgGok4ZmVFTGB0AjTf7K74fiC79xjbYgjYrOMbBuj8HissEWPy5IGbFxwHxZeeTZYbEkiZLT99iCr/AIB2rNR3c1oa8fCdM/8AdZHCcQDhB13HXb0XauGNRpynxC42II2lKYMrxS56D5sMcsfuek1ZjZCVLWJVT2Z4731PuahPeM57j+Vctw5BBcCR0uu9CSatHCnBxdM7+mDgC3XddoNyzpdRB4BkNc3yXHY4EQ5vqtcmOAjMeYSQveU0lCwU0S4xHqpDTgXEwm0MWSdLo2i/+sAK5NopJA7cYINh5AJn6m3w6bhG9wwmwF/dc7gD4QSNwsWjVMGZjmalsRy1RFDiIPMXTTRYbFse6kp4YRANtb2Ue0is8J7zu8Q8f01XfJ5C1+EYKlXDuG76Z585+izHaFobj8QBp3rx/wDI/dWvZfGHPTadniL87R80nmh64yXhnQ0+T0Sh7pnsOHcA0BwBnqPqvnuu+Xu/1H/7L3ZuAcILnQN946rwjOC55GmZxHkSY+Sakl4EoN9FxwvxFreZA03n+69opGGtaAbAa8hZeR9i8GauKptBsDmv0ufVeuV8fFoB9UDHH1MZzyuMUODhvCmY0bFV9PHAzLPYfdTPqNLWloIvco1MVs814xhhRx9Wm2zcwc0DYuaHR7kqY4jvH0nNJDw5jbGP3AfyqztHxcYjH1X0/gblY0jcsEF3/dPoAjuBYfPXadPGHHz1K5WfGvipnc0+T/Dz7HqVRrToBKw3+I2ADXUsQBBP/Df1/cw+2Yey1rKvkqT/ABCol+DfF+7cx9rjXKfk6fRdLJG40cjFPbNMzfZTFiniGOcbSQfIgj2kgrdcb4dSxDCCBMQDG+y8d4dxUmplNpBHr+fVet9muJB+GaXNzFohxt+0xPnEJfAnCTg/3G9VU4rJH9mebcc7OllZrG6HfmA0SVmjiHNcR+Rsva8ZhWVDcGQCBzErzLtN2adRObKco3jnJg+RhOOAlGYBgcUeZ39lp+H1TqBJI9+fqsfgSQ77dVuuCUi8SR/NrT7QuTq0onU08rQW7AZctZsgtvb6HoVrMJX76m17KkyNOR5IClhpa0bxHQoXgmKdTfVpSPC6QIvBGv2WtBkk24AdbBVvLetVeB4gY8lzD4zN+0GNZUjMUf6vki+9pOFzB5wuq3Xg5qX3Be+H9IST4Z/WkqsgBSwwY6bn86JtUlRtxkOkWneSiH4hkf8Am+gEojbsylwKk8fucbfVI4yDZ3ugv1pzWLSN5sP7onDY+nuRPOLKnx4LX7jqnExbnv1UlDGA2n6ptQUnCxAduQJn36rDca7btpOfTosNTLI7zQTe8QZAPW8Kk4l7ZeDF8Xr5sRWcDOarUM/9blddjKc1xuRf2MrNPYQJK23YnDUyxtRpHeA+IEmcsxGX016oGV9fdoZxRq74pM9CxHFQGk3gNJOkWErwVlSZ63Xqva7izKeFqDwh9RpY0Tckw0kCdgSvKmlHdC6TNZ2HxDm4hhaJiZ28JBBXp/66mbuEnlqvN/8ADnDZ6ziBmLWzE6g8uq236VxPwPaJ9Pc6LGNLmzeW3tr2LxnFKYFvD5iyou1va1uGw7ixwL3eFgEfERr5NF/bmsv204Zi6hLRTeKLdILTnIHxGDJHILFUuFVHNc8NOVmsiCo5QXJUYTkH8AbJLd16J2T4exjS6pq7ToN1i+yXA6jnh2WGG5N/wr06jw2kGCCfUpKKjLM5PpfydDJNxwKC7f8AA+pRpgWqFCY/DuqUKrGuDg5jhb/SdlFjcIGm0kHr9tlW43ibKNNz3Ey0G06nZo8yukqa7OXTTPKamJLXyNQZ9V6N2K49LS0GM1/XQj85LzLECXE7m589Vcdmcb3NZhcfA+xi8TaR5FAlHlSXgajK1KL6f8ns+GJP745z9kzF0xUaRUMt69AVRU+HuebTH9R66eSJpdnagJBq5WnoTI5RP5KM3H3FtrMOOD5MVkaQWGDI2Fz8gFsuAUZa129wY08lyl2UqFwJqMjmJne0Eeas8Fwg4fSSCADyPVIanEsnQ5hyOCplpRpCPK6ArYZtOsXub8QFx9FYUKjBEeq5isUIIMIenwvHJMvLkU40DOxFOZvHVQ/qqfnf5JzG03WyknoSoa9EADwuHUhdVNHPaY/9SzkUlB3Lf6vouK+CqZoq2Bn4gDGh38ugQlfgraniaAD0t6wN1cxzSFtEopNdDO1MzNbgJb+wm+sz8kRhOGUwPEwEjSRPz3WhL1DWaCr+JJ8MrYkZXGdn5MtcacnlmEcotCq3dhHZX3Y/M3WcpEHRoDYEg/Jb0YOdD7/wo2YV1wNih5EsnzMLjnLH8p5TiOxGIbTqMdRa8u+F1Mghp2GWxGid2JwrsISX0yXOAEZXEi99B+QvU6hfGgK4YI8XzCuMVG/uSeRzq/B5TxfiNLE1XVarIpsdEQQ7u2wMvQau0/cVUY3s67MXtpuFMgFuVptcGTImMs/Jey1cEx3MH5exsU8YQxe/mdPVY2O7s38XiqPOuwfA4rViwuNMtaQTLTebHkRB+S2jaZEXPLY/2KtW4eBInqNVE3K4iIWo2vuYk037AYpOd4SfCBtz/lTM4dTe2HM6aZSbbxqpqtAtMTr8/VRnMNZjndW1uVGU6djqvDqeVoAyBosBYeyrK/B2OEsc4HlJj05I6tUi7iT0n7qGg4vMCQOf+61CG3lFSnZW4bhb2tcXSZ9Y8zsqHj/DC5pELZPcWkiZXTgg64g87CPoi7vcHXseIVMKAXB8i8WbmMyARqNpIVtw2gx+VrWNOZsHo6ZzW3tC9KrcMpQc1Kmb38IvtNwoHYGjM901u0sAaYEWMeSG8W4KsziuAF2KIGtkXT444iJlRHhDSZl2XkBp6o/B02MaGgAjmQCfW1/NHaQKzuFxgm59kX30f1SfZcFKnqAAnOiLE/VYII4gZS3Lbf8AlQMw8zcge67UoO/aR9PuoWtcNbHW/L7q19jLD8Pg2gW11F/rzU7qkNgjUHefqq3vSDcyU52M5j3VbbZrdQZ37OQXFXfrBy+aS1sM7jUOTTqkklw5JsoCkkoimOo6hFs1KSSxM1EFOp81DV09UkltGWNdok34fZdSVlD2ILD/APmeySSi8lhOM1Hl/Kip6fnJJJUuiPsreI6+iKofD6j6LiSM+kYXYFW+Ief3Ct6Wg8kklU+kSIBiv/U8v/0EJQ+P1H3SSWl0U+w12h/0/cKvb8R8ykkqRGcYiKOv5ySSVsoIbso8RokkrRTGnX2+yZj/AIkkla7J4GJJJLR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://topwar.ru/uploads/images/2013/100/sect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050595" cy="2286016"/>
          </a:xfrm>
          <a:prstGeom prst="rect">
            <a:avLst/>
          </a:prstGeom>
          <a:noFill/>
        </p:spPr>
      </p:pic>
      <p:pic>
        <p:nvPicPr>
          <p:cNvPr id="32780" name="Picture 12" descr="http://www.dezinfo.net/images3/image/05.2010/chudsayg/1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428868"/>
            <a:ext cx="2507432" cy="1908783"/>
          </a:xfrm>
          <a:prstGeom prst="rect">
            <a:avLst/>
          </a:prstGeom>
          <a:noFill/>
        </p:spPr>
      </p:pic>
      <p:pic>
        <p:nvPicPr>
          <p:cNvPr id="32782" name="Picture 14" descr="http://s00.yaplakal.com/pics/pics_original/5/5/2/1522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071678"/>
            <a:ext cx="2445422" cy="2445422"/>
          </a:xfrm>
          <a:prstGeom prst="rect">
            <a:avLst/>
          </a:prstGeom>
          <a:noFill/>
        </p:spPr>
      </p:pic>
      <p:pic>
        <p:nvPicPr>
          <p:cNvPr id="32784" name="Picture 16" descr="http://www.olaylar.az/foto/xeberler/qa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2620" y="4214818"/>
            <a:ext cx="3143272" cy="2357454"/>
          </a:xfrm>
          <a:prstGeom prst="rect">
            <a:avLst/>
          </a:prstGeom>
          <a:noFill/>
        </p:spPr>
      </p:pic>
      <p:pic>
        <p:nvPicPr>
          <p:cNvPr id="32786" name="Picture 18" descr="http://jivotnyemira.info/wp-content/uploads/2012/09/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14883"/>
            <a:ext cx="2857488" cy="214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 нашей планете уже вымерло около 150 видов животных: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2857520" cy="2428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степная лошадь тарпан;</a:t>
            </a:r>
          </a:p>
          <a:p>
            <a:pPr algn="just"/>
            <a:r>
              <a:rPr lang="ru-RU" sz="2000" dirty="0" smtClean="0"/>
              <a:t>тур;</a:t>
            </a:r>
          </a:p>
          <a:p>
            <a:pPr algn="just"/>
            <a:r>
              <a:rPr lang="ru-RU" sz="2000" dirty="0" err="1" smtClean="0"/>
              <a:t>тасманский</a:t>
            </a:r>
            <a:r>
              <a:rPr lang="ru-RU" sz="2000" dirty="0" smtClean="0"/>
              <a:t> сумчатый волк;</a:t>
            </a:r>
          </a:p>
          <a:p>
            <a:pPr algn="just"/>
            <a:r>
              <a:rPr lang="ru-RU" sz="2000" dirty="0" err="1" smtClean="0"/>
              <a:t>квагга</a:t>
            </a:r>
            <a:r>
              <a:rPr lang="ru-RU" sz="2000" dirty="0" smtClean="0"/>
              <a:t> - подвид зебры;</a:t>
            </a:r>
          </a:p>
          <a:p>
            <a:pPr algn="just"/>
            <a:r>
              <a:rPr lang="ru-RU" sz="2000" dirty="0" smtClean="0"/>
              <a:t>каспийский тигр;</a:t>
            </a:r>
          </a:p>
        </p:txBody>
      </p:sp>
      <p:pic>
        <p:nvPicPr>
          <p:cNvPr id="31746" name="Picture 2" descr="http://technocredo.com/images/jizn-jivotnih2/loshadi/stepnoy-tar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2762270" cy="2071702"/>
          </a:xfrm>
          <a:prstGeom prst="rect">
            <a:avLst/>
          </a:prstGeom>
          <a:noFill/>
        </p:spPr>
      </p:pic>
      <p:pic>
        <p:nvPicPr>
          <p:cNvPr id="31748" name="Picture 4" descr="http://zoodeti.ru/wp-content/uploads/2013/03/7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2857519" cy="2143140"/>
          </a:xfrm>
          <a:prstGeom prst="rect">
            <a:avLst/>
          </a:prstGeom>
          <a:noFill/>
        </p:spPr>
      </p:pic>
      <p:pic>
        <p:nvPicPr>
          <p:cNvPr id="31750" name="Picture 6" descr="http://www.zoopicture.ru/assets/2009/07/thylacinus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3352268" cy="2071702"/>
          </a:xfrm>
          <a:prstGeom prst="rect">
            <a:avLst/>
          </a:prstGeom>
          <a:noFill/>
        </p:spPr>
      </p:pic>
      <p:pic>
        <p:nvPicPr>
          <p:cNvPr id="31752" name="Picture 8" descr="http://www.apus.ru/im.xp/049050053048057055051051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786190"/>
            <a:ext cx="2769536" cy="1872208"/>
          </a:xfrm>
          <a:prstGeom prst="rect">
            <a:avLst/>
          </a:prstGeom>
          <a:noFill/>
        </p:spPr>
      </p:pic>
      <p:pic>
        <p:nvPicPr>
          <p:cNvPr id="31754" name="Picture 10" descr="http://oi51.tinypic.com/qxjb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480" y="4640431"/>
            <a:ext cx="2857520" cy="221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214710" cy="250033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яванский тигр;</a:t>
            </a:r>
          </a:p>
          <a:p>
            <a:r>
              <a:rPr lang="ru-RU" sz="2000" dirty="0" smtClean="0"/>
              <a:t>сирийский дикий осел;</a:t>
            </a:r>
          </a:p>
          <a:p>
            <a:r>
              <a:rPr lang="ru-RU" sz="2000" dirty="0" err="1" smtClean="0"/>
              <a:t>бубал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хартебист</a:t>
            </a:r>
            <a:r>
              <a:rPr lang="ru-RU" sz="2000" dirty="0" smtClean="0"/>
              <a:t> - подвид антилопы;</a:t>
            </a:r>
          </a:p>
          <a:p>
            <a:r>
              <a:rPr lang="ru-RU" sz="2000" dirty="0" smtClean="0"/>
              <a:t>бескрылая гагарка;</a:t>
            </a:r>
          </a:p>
          <a:p>
            <a:r>
              <a:rPr lang="ru-RU" sz="2000" dirty="0" err="1" smtClean="0"/>
              <a:t>каролинский</a:t>
            </a:r>
            <a:r>
              <a:rPr lang="ru-RU" sz="2000" dirty="0" smtClean="0"/>
              <a:t> попугай;</a:t>
            </a:r>
          </a:p>
          <a:p>
            <a:r>
              <a:rPr lang="ru-RU" sz="2000" dirty="0" smtClean="0"/>
              <a:t>морская корова и другие.</a:t>
            </a:r>
          </a:p>
          <a:p>
            <a:endParaRPr lang="ru-RU" dirty="0"/>
          </a:p>
        </p:txBody>
      </p:sp>
      <p:pic>
        <p:nvPicPr>
          <p:cNvPr id="30722" name="Picture 2" descr="http://y.delfi.ua/norm/20380/515972_t0hwH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078" y="214290"/>
            <a:ext cx="3472922" cy="2304256"/>
          </a:xfrm>
          <a:prstGeom prst="rect">
            <a:avLst/>
          </a:prstGeom>
          <a:noFill/>
        </p:spPr>
      </p:pic>
      <p:pic>
        <p:nvPicPr>
          <p:cNvPr id="30724" name="Picture 4" descr="http://www.saveplanet.su/files/images/anima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2062066" cy="1872208"/>
          </a:xfrm>
          <a:prstGeom prst="rect">
            <a:avLst/>
          </a:prstGeom>
          <a:noFill/>
        </p:spPr>
      </p:pic>
      <p:pic>
        <p:nvPicPr>
          <p:cNvPr id="30726" name="Picture 6" descr="http://www.saveplanet.su/files/images/anima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2460069" cy="1872208"/>
          </a:xfrm>
          <a:prstGeom prst="rect">
            <a:avLst/>
          </a:prstGeom>
          <a:noFill/>
        </p:spPr>
      </p:pic>
      <p:pic>
        <p:nvPicPr>
          <p:cNvPr id="30728" name="Picture 8" descr="http://upload.wikimedia.org/wikipedia/commons/0/0f/Alca_impennisAMF064L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2135294" cy="1844824"/>
          </a:xfrm>
          <a:prstGeom prst="rect">
            <a:avLst/>
          </a:prstGeom>
          <a:noFill/>
        </p:spPr>
      </p:pic>
      <p:pic>
        <p:nvPicPr>
          <p:cNvPr id="30730" name="Picture 10" descr="http://upload.wikimedia.org/wikipedia/commons/thumb/d/d8/Karolinasittich_01.jpg/265px-Karolinasittich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643314"/>
            <a:ext cx="2520280" cy="1892589"/>
          </a:xfrm>
          <a:prstGeom prst="rect">
            <a:avLst/>
          </a:prstGeom>
          <a:noFill/>
        </p:spPr>
      </p:pic>
      <p:pic>
        <p:nvPicPr>
          <p:cNvPr id="30732" name="Picture 12" descr="http://animalworld.com.ua/images/2010/December/Akva/Dugong-dugon/Dugong_dugon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2520" y="3000372"/>
            <a:ext cx="345148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801104" cy="2000264"/>
          </a:xfrm>
        </p:spPr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ru-RU" dirty="0" smtClean="0"/>
              <a:t>Охрана животных - ряд мер и мероприятий, направленных на создание подходящих условий их обитания с целью увеличения их численности и устранения опасности исчезновения.</a:t>
            </a:r>
            <a:endParaRPr lang="ru-RU" dirty="0"/>
          </a:p>
        </p:txBody>
      </p:sp>
      <p:pic>
        <p:nvPicPr>
          <p:cNvPr id="1026" name="Picture 2" descr="http://svetlogal.com/components/com_joomgallery/img_pictures/__1/shevrony_233_20100514_107569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1"/>
            <a:ext cx="8143932" cy="4357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исчезновения видов: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/>
          <a:lstStyle/>
          <a:p>
            <a:pPr algn="just"/>
            <a:r>
              <a:rPr lang="ru-RU" sz="2800" dirty="0" smtClean="0"/>
              <a:t>агрессивная охота на ценных в промышленном отношении животных (мясо, мех, шкура, бивни);</a:t>
            </a:r>
          </a:p>
          <a:p>
            <a:pPr algn="just"/>
            <a:r>
              <a:rPr lang="ru-RU" sz="2800" dirty="0" smtClean="0"/>
              <a:t>вырубка лесов, загрязнение почвы, наземных водоемов и грунтовых вод;</a:t>
            </a:r>
          </a:p>
          <a:p>
            <a:pPr algn="just"/>
            <a:r>
              <a:rPr lang="ru-RU" sz="2800" dirty="0" smtClean="0"/>
              <a:t>интенсивное освоение земель под сельскохозяйственные угодья (осушение болот и рек, распашка степей);</a:t>
            </a:r>
          </a:p>
          <a:p>
            <a:pPr algn="just"/>
            <a:r>
              <a:rPr lang="ru-RU" sz="2800" dirty="0" smtClean="0"/>
              <a:t>целенаправленное уничтожение "вредных" животных - волков, куниц, мангустов, ястребов, щук.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11424" cy="9870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Методы охраны животных: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создание заповедных зон, заказников и питомников;</a:t>
            </a:r>
          </a:p>
          <a:p>
            <a:pPr algn="just"/>
            <a:r>
              <a:rPr lang="ru-RU" dirty="0" smtClean="0"/>
              <a:t>занесение редких и исчезающих видов в Красную книгу;</a:t>
            </a:r>
          </a:p>
          <a:p>
            <a:pPr algn="just"/>
            <a:r>
              <a:rPr lang="ru-RU" dirty="0" smtClean="0"/>
              <a:t>восстановление численности ценных в промышленном отношении животных и контроль охоты на них;</a:t>
            </a:r>
          </a:p>
          <a:p>
            <a:pPr algn="just"/>
            <a:r>
              <a:rPr lang="ru-RU" dirty="0" smtClean="0"/>
              <a:t>сохранение и восстановление естественной среды обитания диких животных;</a:t>
            </a:r>
          </a:p>
          <a:p>
            <a:pPr algn="just"/>
            <a:r>
              <a:rPr lang="ru-RU" dirty="0" smtClean="0"/>
              <a:t>защита диких животных от стихийных бедствий и эпидемий.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29666" cy="2500330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Заповедник - это земельный участок или часть водного пространства, которые полностью изъяты из хозяйственного использования. На этой территории сохраняются естественные природные условия обитания флоры и фауны. Законодательно находятся под государственной охраной.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isulya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429420" cy="428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801104" cy="2714644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r>
              <a:rPr lang="ru-RU" sz="3200" dirty="0" smtClean="0"/>
              <a:t>Заказник - на территории охраняются определенные виды животных, при этом допускается ограниченное хозяйствование под строгим государственным контролем.</a:t>
            </a:r>
            <a:endParaRPr lang="en-US" sz="3200" dirty="0" smtClean="0"/>
          </a:p>
          <a:p>
            <a:pPr marL="0" algn="just">
              <a:buNone/>
            </a:pPr>
            <a:r>
              <a:rPr lang="ru-RU" sz="3200" dirty="0" smtClean="0"/>
              <a:t>Питомники - применяются для содержания и разведения редких и исчезающих животных для увеличения численности популяции.</a:t>
            </a:r>
            <a:endParaRPr lang="ru-RU" sz="3200" dirty="0"/>
          </a:p>
        </p:txBody>
      </p:sp>
      <p:pic>
        <p:nvPicPr>
          <p:cNvPr id="3074" name="Picture 2" descr="C:\Users\Kisulya\Desktop\1db1acd3bf6dcae542ea4757df7e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3"/>
            <a:ext cx="6572296" cy="438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142852"/>
            <a:ext cx="8715436" cy="642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по охране животных: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1565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Международный союз охраны природы (1948);</a:t>
            </a:r>
          </a:p>
          <a:p>
            <a:pPr algn="just"/>
            <a:r>
              <a:rPr lang="ru-RU" dirty="0" smtClean="0"/>
              <a:t>Всемирный фонд охраны дикой природы (1961);</a:t>
            </a:r>
          </a:p>
          <a:p>
            <a:pPr algn="just"/>
            <a:r>
              <a:rPr lang="ru-RU" dirty="0" smtClean="0"/>
              <a:t>Гринпис (1971);</a:t>
            </a:r>
          </a:p>
          <a:p>
            <a:endParaRPr lang="ru-RU" dirty="0"/>
          </a:p>
        </p:txBody>
      </p:sp>
      <p:pic>
        <p:nvPicPr>
          <p:cNvPr id="35842" name="Picture 2" descr="http://www.kinnarps.com/Images/Sustainability/IUCN/IUCN%20logo%20340x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094484" cy="3094485"/>
          </a:xfrm>
          <a:prstGeom prst="rect">
            <a:avLst/>
          </a:prstGeom>
          <a:noFill/>
        </p:spPr>
      </p:pic>
      <p:pic>
        <p:nvPicPr>
          <p:cNvPr id="35844" name="Picture 4" descr="http://www.calend.ru/img/content_events/i6/6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830080" cy="2664296"/>
          </a:xfrm>
          <a:prstGeom prst="rect">
            <a:avLst/>
          </a:prstGeom>
          <a:noFill/>
        </p:spPr>
      </p:pic>
      <p:pic>
        <p:nvPicPr>
          <p:cNvPr id="35846" name="Picture 6" descr="http://nextranks.com/data_images/preview/chleny-organizacii-grinpis-vysypali-ugol-pered-eliseyskim-dvor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143116"/>
            <a:ext cx="3419475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000528" cy="6429420"/>
          </a:xfrm>
        </p:spPr>
        <p:txBody>
          <a:bodyPr>
            <a:normAutofit fontScale="85000" lnSpcReduction="10000"/>
          </a:bodyPr>
          <a:lstStyle/>
          <a:p>
            <a:pPr marL="0" algn="just">
              <a:buNone/>
            </a:pPr>
            <a:r>
              <a:rPr lang="ru-RU" dirty="0" smtClean="0"/>
              <a:t>Красные книги - международные и региональные. В них собрана информация об исчезающих и редких видах животных. Первая Красная книга появилась в 1963 г. Ее 2 тома содержали: 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dirty="0" smtClean="0"/>
              <a:t>информацию о 312 птицах и 211 млекопитающих;</a:t>
            </a:r>
            <a:endParaRPr lang="en-US" dirty="0" smtClean="0"/>
          </a:p>
          <a:p>
            <a:pPr marL="0" algn="just">
              <a:buFont typeface="Wingdings" pitchFamily="2" charset="2"/>
              <a:buChar char="§"/>
            </a:pPr>
            <a:r>
              <a:rPr lang="ru-RU" dirty="0" smtClean="0"/>
              <a:t>правовое поле (законы об охране окружающей среды, об охоте, рыболовстве);</a:t>
            </a:r>
          </a:p>
          <a:p>
            <a:endParaRPr lang="ru-RU" dirty="0"/>
          </a:p>
        </p:txBody>
      </p:sp>
      <p:pic>
        <p:nvPicPr>
          <p:cNvPr id="34824" name="Picture 8" descr="http://upload.wikimedia.org/wikipedia/commons/thumb/d/d8/The_Red_Book_by_Carl_Jung,_2009.jpg/200px-The_Red_Book_by_Carl_Jung,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8"/>
            <a:ext cx="4214842" cy="55846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Красная книга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Какие животные нуждаются в охране: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143272" cy="3214710"/>
          </a:xfrm>
        </p:spPr>
        <p:txBody>
          <a:bodyPr/>
          <a:lstStyle/>
          <a:p>
            <a:r>
              <a:rPr lang="ru-RU" sz="2000" dirty="0" smtClean="0"/>
              <a:t>снежный барс;</a:t>
            </a:r>
          </a:p>
          <a:p>
            <a:r>
              <a:rPr lang="ru-RU" sz="2000" dirty="0" smtClean="0"/>
              <a:t>тюлень-монах;</a:t>
            </a:r>
          </a:p>
          <a:p>
            <a:r>
              <a:rPr lang="ru-RU" sz="2000" dirty="0" smtClean="0"/>
              <a:t>атлантический морж;</a:t>
            </a:r>
          </a:p>
          <a:p>
            <a:r>
              <a:rPr lang="ru-RU" sz="2000" dirty="0" smtClean="0"/>
              <a:t>як;</a:t>
            </a:r>
          </a:p>
          <a:p>
            <a:r>
              <a:rPr lang="ru-RU" sz="2000" dirty="0" smtClean="0"/>
              <a:t>черный носорог;</a:t>
            </a:r>
          </a:p>
          <a:p>
            <a:r>
              <a:rPr lang="ru-RU" sz="2000" dirty="0" smtClean="0"/>
              <a:t>коала;</a:t>
            </a:r>
            <a:endParaRPr lang="en-US" sz="2000" dirty="0" smtClean="0"/>
          </a:p>
          <a:p>
            <a:r>
              <a:rPr lang="ru-RU" sz="2000" dirty="0" smtClean="0"/>
              <a:t>белоспинный альбатрос;</a:t>
            </a:r>
            <a:endParaRPr lang="ru-RU" dirty="0" smtClean="0"/>
          </a:p>
        </p:txBody>
      </p:sp>
      <p:pic>
        <p:nvPicPr>
          <p:cNvPr id="33796" name="Picture 4" descr="https://encrypted-tbn0.gstatic.com/images?q=tbn:ANd9GcT9a_TGiWEMxrTcL-5bp0-PAepu4RXeEKcjNtGJaDdMdwqRb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071546"/>
            <a:ext cx="2500330" cy="1875248"/>
          </a:xfrm>
          <a:prstGeom prst="rect">
            <a:avLst/>
          </a:prstGeom>
          <a:noFill/>
        </p:spPr>
      </p:pic>
      <p:pic>
        <p:nvPicPr>
          <p:cNvPr id="33798" name="Picture 6" descr="http://kimmeria.com/crimea/images/black_se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434" y="1071546"/>
            <a:ext cx="2786082" cy="1857388"/>
          </a:xfrm>
          <a:prstGeom prst="rect">
            <a:avLst/>
          </a:prstGeom>
          <a:noFill/>
        </p:spPr>
      </p:pic>
      <p:pic>
        <p:nvPicPr>
          <p:cNvPr id="33800" name="Picture 8" descr="http://www.pro-kitov.info/walrus/images/walrus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04380"/>
            <a:ext cx="2571768" cy="1700930"/>
          </a:xfrm>
          <a:prstGeom prst="rect">
            <a:avLst/>
          </a:prstGeom>
          <a:noFill/>
        </p:spPr>
      </p:pic>
      <p:pic>
        <p:nvPicPr>
          <p:cNvPr id="33802" name="Picture 10" descr="http://miragro.com/sites/default/files/Korovi/yaki-foto-yakov-yak-opis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14620"/>
            <a:ext cx="2591020" cy="1828956"/>
          </a:xfrm>
          <a:prstGeom prst="rect">
            <a:avLst/>
          </a:prstGeom>
          <a:noFill/>
        </p:spPr>
      </p:pic>
      <p:pic>
        <p:nvPicPr>
          <p:cNvPr id="33804" name="Picture 12" descr="http://animalworld.com.ua/images/2011/November/Eco/R_sp/Red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0"/>
            <a:ext cx="2991102" cy="1944216"/>
          </a:xfrm>
          <a:prstGeom prst="rect">
            <a:avLst/>
          </a:prstGeom>
          <a:noFill/>
        </p:spPr>
      </p:pic>
      <p:pic>
        <p:nvPicPr>
          <p:cNvPr id="33806" name="Picture 14" descr="http://adventure-journal.ru/wp-content/uploads/2014/02/koala-vneshno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500570"/>
            <a:ext cx="2723456" cy="2042592"/>
          </a:xfrm>
          <a:prstGeom prst="rect">
            <a:avLst/>
          </a:prstGeom>
          <a:noFill/>
        </p:spPr>
      </p:pic>
      <p:pic>
        <p:nvPicPr>
          <p:cNvPr id="33808" name="Picture 16" descr="http://www.rbcu.ru/upload/iblock/249/Phoebastria_albatrus_adult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714884"/>
            <a:ext cx="2493301" cy="186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390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Охрана редких животных</vt:lpstr>
      <vt:lpstr>Слайд 2</vt:lpstr>
      <vt:lpstr>Причины исчезновения видов:</vt:lpstr>
      <vt:lpstr>Методы охраны животных:</vt:lpstr>
      <vt:lpstr>Слайд 5</vt:lpstr>
      <vt:lpstr>Слайд 6</vt:lpstr>
      <vt:lpstr>Организации по охране животных:</vt:lpstr>
      <vt:lpstr>Слайд 8</vt:lpstr>
      <vt:lpstr>Какие животные нуждаются в охране:</vt:lpstr>
      <vt:lpstr>Слайд 10</vt:lpstr>
      <vt:lpstr>На нашей планете уже вымерло около 150 видов животных: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животных</dc:title>
  <dc:creator>Dima</dc:creator>
  <cp:lastModifiedBy>Kisulya</cp:lastModifiedBy>
  <cp:revision>13</cp:revision>
  <dcterms:created xsi:type="dcterms:W3CDTF">2014-08-15T16:54:39Z</dcterms:created>
  <dcterms:modified xsi:type="dcterms:W3CDTF">2020-04-06T17:30:18Z</dcterms:modified>
</cp:coreProperties>
</file>