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301" r:id="rId5"/>
    <p:sldId id="290" r:id="rId6"/>
    <p:sldId id="302" r:id="rId7"/>
    <p:sldId id="304" r:id="rId8"/>
    <p:sldId id="292" r:id="rId9"/>
    <p:sldId id="305" r:id="rId10"/>
    <p:sldId id="306" r:id="rId11"/>
    <p:sldId id="295" r:id="rId12"/>
    <p:sldId id="307" r:id="rId13"/>
    <p:sldId id="308" r:id="rId14"/>
    <p:sldId id="309" r:id="rId15"/>
    <p:sldId id="310" r:id="rId16"/>
    <p:sldId id="274" r:id="rId1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13E"/>
    <a:srgbClr val="F0DFAE"/>
    <a:srgbClr val="493613"/>
    <a:srgbClr val="E2761C"/>
    <a:srgbClr val="EAB200"/>
    <a:srgbClr val="6C1662"/>
    <a:srgbClr val="D42CC0"/>
    <a:srgbClr val="FF65FF"/>
    <a:srgbClr val="FF93FF"/>
    <a:srgbClr val="F9D7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22" y="-10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4248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CA701EA-9632-4DE0-8978-B5A996CE3F3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682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CA701EA-9632-4DE0-8978-B5A996CE3F3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029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CA701EA-9632-4DE0-8978-B5A996CE3F3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187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CA701EA-9632-4DE0-8978-B5A996CE3F3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2172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CA701EA-9632-4DE0-8978-B5A996CE3F3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840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CA701EA-9632-4DE0-8978-B5A996CE3F3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605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CA701EA-9632-4DE0-8978-B5A996CE3F3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2222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CA701EA-9632-4DE0-8978-B5A996CE3F3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100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CA701EA-9632-4DE0-8978-B5A996CE3F3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9258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CA701EA-9632-4DE0-8978-B5A996CE3F3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414CA9B-B7EF-4062-B72B-61EBC25A9C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2106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EAB2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40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79" b="18380"/>
          <a:stretch/>
        </p:blipFill>
        <p:spPr bwMode="auto">
          <a:xfrm>
            <a:off x="285720" y="357170"/>
            <a:ext cx="8596215" cy="154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571736" y="2285996"/>
            <a:ext cx="4071966" cy="2857520"/>
            <a:chOff x="3419872" y="2604099"/>
            <a:chExt cx="2630016" cy="173539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2655412"/>
              <a:ext cx="1421164" cy="168408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9FEF8"/>
                </a:clrFrom>
                <a:clrTo>
                  <a:srgbClr val="F9FEF8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8288" y="2604099"/>
              <a:ext cx="1371600" cy="173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19751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99" y="-51448"/>
            <a:ext cx="6777261" cy="9525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Культурные растения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8897" y="1187771"/>
            <a:ext cx="198323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овощные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59832" y="1188630"/>
            <a:ext cx="2204451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плодовые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268116" y="746807"/>
            <a:ext cx="288032" cy="274488"/>
          </a:xfrm>
          <a:prstGeom prst="straightConnector1">
            <a:avLst/>
          </a:prstGeom>
          <a:ln w="28575">
            <a:solidFill>
              <a:srgbClr val="D691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08238" y="672628"/>
            <a:ext cx="0" cy="422846"/>
          </a:xfrm>
          <a:prstGeom prst="straightConnector1">
            <a:avLst/>
          </a:prstGeom>
          <a:ln w="28575">
            <a:solidFill>
              <a:srgbClr val="D691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00192" y="672628"/>
            <a:ext cx="216024" cy="348667"/>
          </a:xfrm>
          <a:prstGeom prst="straightConnector1">
            <a:avLst/>
          </a:prstGeom>
          <a:ln w="28575">
            <a:solidFill>
              <a:srgbClr val="D691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814524" y="1188630"/>
            <a:ext cx="299312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декоративные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843808" y="743819"/>
            <a:ext cx="0" cy="2399032"/>
          </a:xfrm>
          <a:prstGeom prst="straightConnector1">
            <a:avLst/>
          </a:prstGeom>
          <a:ln w="28575">
            <a:solidFill>
              <a:srgbClr val="D691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533271" y="3350472"/>
            <a:ext cx="204575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зерновые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605900" y="3350472"/>
            <a:ext cx="263245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прядильные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580112" y="672628"/>
            <a:ext cx="0" cy="2470223"/>
          </a:xfrm>
          <a:prstGeom prst="straightConnector1">
            <a:avLst/>
          </a:prstGeom>
          <a:ln w="28575">
            <a:solidFill>
              <a:srgbClr val="D691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1332" y="1916562"/>
            <a:ext cx="1518364" cy="1200329"/>
          </a:xfrm>
          <a:prstGeom prst="rect">
            <a:avLst/>
          </a:prstGeom>
          <a:solidFill>
            <a:srgbClr val="F0DFAE"/>
          </a:solidFill>
          <a:ln w="28575">
            <a:solidFill>
              <a:srgbClr val="D6913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лук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помидор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огурец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5811" y="1907739"/>
            <a:ext cx="1372492" cy="1200329"/>
          </a:xfrm>
          <a:prstGeom prst="rect">
            <a:avLst/>
          </a:prstGeom>
          <a:solidFill>
            <a:srgbClr val="F0DFAE"/>
          </a:solidFill>
          <a:ln w="28575">
            <a:solidFill>
              <a:srgbClr val="D6913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груша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яблоня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абрикос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38846" y="1916562"/>
            <a:ext cx="1127232" cy="1200329"/>
          </a:xfrm>
          <a:prstGeom prst="rect">
            <a:avLst/>
          </a:prstGeom>
          <a:solidFill>
            <a:srgbClr val="F0DFAE"/>
          </a:solidFill>
          <a:ln w="28575">
            <a:solidFill>
              <a:srgbClr val="D6913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астра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флокс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мак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35432" y="4141137"/>
            <a:ext cx="1521571" cy="1200329"/>
          </a:xfrm>
          <a:prstGeom prst="rect">
            <a:avLst/>
          </a:prstGeom>
          <a:solidFill>
            <a:srgbClr val="F0DFAE"/>
          </a:solidFill>
          <a:ln w="28575">
            <a:solidFill>
              <a:srgbClr val="D6913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пшеница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овёс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рожь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84508" y="4141136"/>
            <a:ext cx="1281121" cy="1200329"/>
          </a:xfrm>
          <a:prstGeom prst="rect">
            <a:avLst/>
          </a:prstGeom>
          <a:solidFill>
            <a:srgbClr val="F0DFAE"/>
          </a:solidFill>
          <a:ln w="28575">
            <a:solidFill>
              <a:srgbClr val="D6913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хлопок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лён</a:t>
            </a:r>
          </a:p>
          <a:p>
            <a:pPr algn="ctr"/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81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 animBg="1"/>
      <p:bldP spid="18439" grpId="0" animBg="1"/>
      <p:bldP spid="14" grpId="0" animBg="1"/>
      <p:bldP spid="19" grpId="0" animBg="1"/>
      <p:bldP spid="20" grpId="0" animBg="1"/>
      <p:bldP spid="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958567"/>
            <a:ext cx="1728192" cy="1803097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46376" y="1958086"/>
            <a:ext cx="1728192" cy="1790564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69770" y="2149624"/>
            <a:ext cx="1976831" cy="1583838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326" y="10561"/>
            <a:ext cx="5342978" cy="77919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36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Плодовые культуры</a:t>
            </a:r>
            <a:br>
              <a:rPr lang="ru-RU" sz="36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dirty="0">
              <a:solidFill>
                <a:srgbClr val="493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1520" y="625252"/>
            <a:ext cx="8478986" cy="156966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Плодовые растения растут в садах.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К ним относятся не только фруктовые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деревья, но и кустарники, и травы,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дающие нам плоды.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84053" y="3767571"/>
            <a:ext cx="1743981" cy="1741628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6096" y="3761665"/>
            <a:ext cx="1855106" cy="1753441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0384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9615" y="1568489"/>
            <a:ext cx="2148873" cy="1715514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8184" y="1574033"/>
            <a:ext cx="2106958" cy="1715515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0264" y="3599868"/>
            <a:ext cx="2154878" cy="1696586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326" y="10561"/>
            <a:ext cx="5342978" cy="77919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36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Овощные культуры</a:t>
            </a:r>
            <a:br>
              <a:rPr lang="ru-RU" sz="36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dirty="0">
              <a:solidFill>
                <a:srgbClr val="493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1520" y="730359"/>
            <a:ext cx="8478986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Овощные культуры растут на полях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и в огороде.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4124" y="3591788"/>
            <a:ext cx="2154878" cy="1686353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044915" y="3364569"/>
            <a:ext cx="1678273" cy="2148872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0130" y="1574033"/>
            <a:ext cx="2148872" cy="1715515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827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1186" y="1953740"/>
            <a:ext cx="1982226" cy="2657028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38334" y="1834469"/>
            <a:ext cx="2148872" cy="1434720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326" y="10561"/>
            <a:ext cx="5342978" cy="77919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36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Зерновые культуры</a:t>
            </a:r>
            <a:br>
              <a:rPr lang="ru-RU" sz="36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dirty="0">
              <a:solidFill>
                <a:srgbClr val="493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1520" y="730359"/>
            <a:ext cx="8478986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Зерновые культуры растут на полях. Из </a:t>
            </a:r>
            <a:r>
              <a:rPr lang="ru-RU" sz="2400" b="1" dirty="0" smtClean="0">
                <a:latin typeface="Comic Sans MS" pitchFamily="66" charset="0"/>
              </a:rPr>
              <a:t>зёрен </a:t>
            </a:r>
            <a:r>
              <a:rPr lang="ru-RU" sz="2400" b="1" dirty="0">
                <a:latin typeface="Comic Sans MS" pitchFamily="66" charset="0"/>
              </a:rPr>
              <a:t>пшеницы, ячменя, ржи, овса </a:t>
            </a:r>
            <a:r>
              <a:rPr lang="ru-RU" sz="2400" b="1" dirty="0" smtClean="0">
                <a:latin typeface="Comic Sans MS" pitchFamily="66" charset="0"/>
              </a:rPr>
              <a:t>делают </a:t>
            </a:r>
            <a:r>
              <a:rPr lang="ru-RU" sz="2400" b="1" dirty="0">
                <a:latin typeface="Comic Sans MS" pitchFamily="66" charset="0"/>
              </a:rPr>
              <a:t>муку и крупу.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035331" y="3409772"/>
            <a:ext cx="2154878" cy="1447785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574316" y="3433564"/>
            <a:ext cx="2160240" cy="1440159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10" y="1777380"/>
            <a:ext cx="2148872" cy="1440159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1236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326" y="10561"/>
            <a:ext cx="5342978" cy="77919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36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Прядильные культуры</a:t>
            </a:r>
            <a:br>
              <a:rPr lang="ru-RU" sz="36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dirty="0">
              <a:solidFill>
                <a:srgbClr val="493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1520" y="730359"/>
            <a:ext cx="8478986" cy="156966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Прядильные растения очень ценные. </a:t>
            </a:r>
            <a:r>
              <a:rPr lang="ru-RU" sz="2400" b="1" dirty="0" smtClean="0">
                <a:latin typeface="Comic Sans MS" pitchFamily="66" charset="0"/>
              </a:rPr>
              <a:t>Они </a:t>
            </a:r>
            <a:r>
              <a:rPr lang="ru-RU" sz="2400" b="1" dirty="0">
                <a:latin typeface="Comic Sans MS" pitchFamily="66" charset="0"/>
              </a:rPr>
              <a:t>дают прекрасное волокно, из </a:t>
            </a:r>
            <a:r>
              <a:rPr lang="ru-RU" sz="2400" b="1" dirty="0" smtClean="0">
                <a:latin typeface="Comic Sans MS" pitchFamily="66" charset="0"/>
              </a:rPr>
              <a:t>которого </a:t>
            </a:r>
            <a:r>
              <a:rPr lang="ru-RU" sz="2400" b="1" dirty="0">
                <a:latin typeface="Comic Sans MS" pitchFamily="66" charset="0"/>
              </a:rPr>
              <a:t>вырабатывают ткани: ситец, </a:t>
            </a:r>
            <a:r>
              <a:rPr lang="ru-RU" sz="2400" b="1" dirty="0" smtClean="0">
                <a:latin typeface="Comic Sans MS" pitchFamily="66" charset="0"/>
              </a:rPr>
              <a:t>бязь , сатин</a:t>
            </a:r>
            <a:r>
              <a:rPr lang="ru-RU" sz="2400" b="1" dirty="0">
                <a:latin typeface="Comic Sans MS" pitchFamily="66" charset="0"/>
              </a:rPr>
              <a:t>, трикотаж, постельное бельё </a:t>
            </a:r>
            <a:r>
              <a:rPr lang="ru-RU" sz="2400" b="1" dirty="0" smtClean="0">
                <a:latin typeface="Comic Sans MS" pitchFamily="66" charset="0"/>
              </a:rPr>
              <a:t>и вафельные </a:t>
            </a:r>
            <a:r>
              <a:rPr lang="ru-RU" sz="2400" b="1" dirty="0">
                <a:latin typeface="Comic Sans MS" pitchFamily="66" charset="0"/>
              </a:rPr>
              <a:t>полотенца. 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571999" y="2357434"/>
            <a:ext cx="2557577" cy="3191567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15"/>
          <a:stretch/>
        </p:blipFill>
        <p:spPr bwMode="auto">
          <a:xfrm>
            <a:off x="1285852" y="2357434"/>
            <a:ext cx="2571768" cy="3195337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6142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44" y="1214426"/>
            <a:ext cx="2357454" cy="1882031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350" y="1214426"/>
            <a:ext cx="2376624" cy="1928826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15074" y="3286128"/>
            <a:ext cx="2612934" cy="2004388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326" y="10561"/>
            <a:ext cx="5342978" cy="77919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36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Декоративные  растения</a:t>
            </a:r>
            <a:br>
              <a:rPr lang="ru-RU" sz="36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dirty="0">
              <a:solidFill>
                <a:srgbClr val="493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1520" y="730359"/>
            <a:ext cx="8478986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Декоративные растения-цветы. Их </a:t>
            </a:r>
            <a:r>
              <a:rPr lang="ru-RU" sz="2400" b="1" dirty="0">
                <a:latin typeface="Comic Sans MS" pitchFamily="66" charset="0"/>
              </a:rPr>
              <a:t>выращивают 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на клумбах для красоты.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4810" y="3268212"/>
            <a:ext cx="1720945" cy="2446788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20" y="3286128"/>
            <a:ext cx="2557289" cy="1928826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1571616"/>
            <a:ext cx="1643074" cy="2075591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</p:spTree>
    <p:extLst>
      <p:ext uri="{BB962C8B-B14F-4D97-AF65-F5344CB8AC3E}">
        <p14:creationId xmlns="" xmlns:p14="http://schemas.microsoft.com/office/powerpoint/2010/main" val="2847984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14" b="28887"/>
          <a:stretch/>
        </p:blipFill>
        <p:spPr bwMode="auto">
          <a:xfrm>
            <a:off x="571472" y="2214558"/>
            <a:ext cx="7849928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3901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99635" y="214294"/>
            <a:ext cx="2517543" cy="2786082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00430" y="3214690"/>
            <a:ext cx="2012826" cy="2393027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2652" y="285732"/>
            <a:ext cx="2984166" cy="2357454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10" y="3143252"/>
            <a:ext cx="2071702" cy="2454966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15074" y="2857500"/>
            <a:ext cx="2298578" cy="2701231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928674"/>
            <a:ext cx="2643206" cy="2088100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00034" y="142856"/>
            <a:ext cx="2632452" cy="76944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Растения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000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6983558" cy="9525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omic Sans MS" pitchFamily="66" charset="0"/>
              </a:rPr>
              <a:t>Какое значение для человека имеют растения?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00034" y="5253335"/>
            <a:ext cx="3116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Кормят человека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535652" y="2581246"/>
            <a:ext cx="2563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Лечат человека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86796" y="2569468"/>
            <a:ext cx="351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Дают полезные вещи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286380" y="5253335"/>
            <a:ext cx="3036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Одевают человека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14282" y="928674"/>
            <a:ext cx="3857652" cy="1714512"/>
            <a:chOff x="991722" y="943981"/>
            <a:chExt cx="3497431" cy="1475015"/>
          </a:xfrm>
        </p:grpSpPr>
        <p:pic>
          <p:nvPicPr>
            <p:cNvPr id="13314" name="Picture 2" descr="http://favita.net/images/2017/02/07/91880/otdelkastrojkaremontotopleniesvarkaokna_1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722" y="943981"/>
              <a:ext cx="1852086" cy="14750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http://epanechnikova.76204skazka.edusite.ru/images/p43_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950369"/>
              <a:ext cx="1645345" cy="14686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8" name="Picture 6" descr="https://cdn.riastatic.com/photosnew/general/adv_photos/trebuetsya-prodavets-realyzator__45036739m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8" y="3071814"/>
            <a:ext cx="3500462" cy="2186260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643438" y="928674"/>
            <a:ext cx="4071966" cy="1714512"/>
            <a:chOff x="4716016" y="1147967"/>
            <a:chExt cx="3725841" cy="1472072"/>
          </a:xfrm>
        </p:grpSpPr>
        <p:pic>
          <p:nvPicPr>
            <p:cNvPr id="13320" name="Picture 8" descr="http://edadiets.ru/uploads/images/chem-polezna-oblepiha_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147967"/>
              <a:ext cx="1903285" cy="147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10" descr="http://wishhair.ru/img/78_img3.jpe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19301" y="1147967"/>
              <a:ext cx="1822556" cy="147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24" name="Picture 12" descr="http://d2gg9evh47fn9z.cloudfront.net/800px_COLOURBOX35797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071814"/>
            <a:ext cx="3071834" cy="2269318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9140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  <p:bldLst>
      <p:bldP spid="16386" grpId="0"/>
      <p:bldP spid="16396" grpId="0"/>
      <p:bldP spid="16397" grpId="0"/>
      <p:bldP spid="16398" grpId="0"/>
      <p:bldP spid="163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00430" y="1500178"/>
            <a:ext cx="1928826" cy="2134567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00364" y="3421839"/>
            <a:ext cx="1928826" cy="2293161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2844" y="1"/>
            <a:ext cx="8786874" cy="9541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какие группы можно </a:t>
            </a:r>
            <a:r>
              <a:rPr lang="ru-RU" sz="2800" b="1" dirty="0" smtClean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разделить </a:t>
            </a:r>
            <a:r>
              <a:rPr lang="ru-RU" sz="2800" b="1" dirty="0">
                <a:solidFill>
                  <a:srgbClr val="493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 растения?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9322" y="1428740"/>
            <a:ext cx="2500330" cy="1975230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44" y="3214690"/>
            <a:ext cx="1973437" cy="2338522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0892" y="3189662"/>
            <a:ext cx="2012826" cy="2365422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1285864"/>
            <a:ext cx="2441590" cy="1928826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785798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ТРАВЫ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1000112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ДЕРЕВЬЯ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785798"/>
            <a:ext cx="226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КУСТАРНИКИ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521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6148" grpId="0"/>
      <p:bldP spid="6148" grpId="1"/>
      <p:bldP spid="3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603" y="913788"/>
            <a:ext cx="2044648" cy="2430860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428860" y="142856"/>
            <a:ext cx="392909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omic Sans MS" pitchFamily="66" charset="0"/>
              </a:rPr>
              <a:t>Сравни растения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259198" y="974508"/>
            <a:ext cx="2232025" cy="4193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D6913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Comic Sans MS" pitchFamily="66" charset="0"/>
              </a:rPr>
              <a:t>Общее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250199" y="3357868"/>
            <a:ext cx="2536247" cy="4997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D6913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Comic Sans MS" pitchFamily="66" charset="0"/>
              </a:rPr>
              <a:t>Различие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571736" y="1785930"/>
            <a:ext cx="3529013" cy="1260740"/>
          </a:xfrm>
          <a:prstGeom prst="plaque">
            <a:avLst/>
          </a:prstGeom>
          <a:solidFill>
            <a:schemeClr val="bg1"/>
          </a:solidFill>
          <a:ln w="28575">
            <a:solidFill>
              <a:srgbClr val="D6913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Деревья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приносят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пользу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9426" y="4065558"/>
            <a:ext cx="2862259" cy="680085"/>
          </a:xfrm>
          <a:prstGeom prst="plaque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Растение леса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85182" y="759760"/>
            <a:ext cx="2230229" cy="2542311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932040" y="3997855"/>
            <a:ext cx="3988440" cy="1240155"/>
          </a:xfrm>
          <a:prstGeom prst="plaque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Растение сада,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ухаживает человек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766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</p:childTnLst>
        </p:cTn>
      </p:par>
    </p:tnLst>
    <p:bldLst>
      <p:bldP spid="13315" grpId="0"/>
      <p:bldP spid="13318" grpId="0" animBg="1"/>
      <p:bldP spid="13319" grpId="0" animBg="1"/>
      <p:bldP spid="13320" grpId="0" animBg="1"/>
      <p:bldP spid="1332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67579"/>
            <a:ext cx="2025403" cy="2514876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605335" y="185431"/>
            <a:ext cx="3539752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Comic Sans MS" pitchFamily="66" charset="0"/>
              </a:rPr>
              <a:t>Сравни растения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259198" y="974508"/>
            <a:ext cx="2232025" cy="4193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D6913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Comic Sans MS" pitchFamily="66" charset="0"/>
              </a:rPr>
              <a:t>Общее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250199" y="3357868"/>
            <a:ext cx="2232025" cy="4193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D6913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Comic Sans MS" pitchFamily="66" charset="0"/>
              </a:rPr>
              <a:t>Различие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601706" y="1849388"/>
            <a:ext cx="3529013" cy="1260740"/>
          </a:xfrm>
          <a:prstGeom prst="plaque">
            <a:avLst/>
          </a:prstGeom>
          <a:solidFill>
            <a:schemeClr val="bg1"/>
          </a:solidFill>
          <a:ln w="28575">
            <a:solidFill>
              <a:srgbClr val="D6913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Кустарники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приносят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пользу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9427" y="4065558"/>
            <a:ext cx="2862259" cy="680085"/>
          </a:xfrm>
          <a:prstGeom prst="plaque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Растение леса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328" y="1067579"/>
            <a:ext cx="2458144" cy="2290289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932040" y="3997855"/>
            <a:ext cx="3988440" cy="1240155"/>
          </a:xfrm>
          <a:prstGeom prst="plaque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Растение сада,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ухаживает человек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207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</p:childTnLst>
        </p:cTn>
      </p:par>
    </p:tnLst>
    <p:bldLst>
      <p:bldP spid="13315" grpId="0"/>
      <p:bldP spid="13318" grpId="0" animBg="1"/>
      <p:bldP spid="13319" grpId="0" animBg="1"/>
      <p:bldP spid="13320" grpId="0" animBg="1"/>
      <p:bldP spid="1332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4966"/>
            <a:ext cx="2025403" cy="2400102"/>
          </a:xfrm>
          <a:prstGeom prst="rect">
            <a:avLst/>
          </a:prstGeom>
          <a:noFill/>
          <a:ln w="28575">
            <a:solidFill>
              <a:srgbClr val="D6913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605335" y="185431"/>
            <a:ext cx="3539752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Comic Sans MS" pitchFamily="66" charset="0"/>
              </a:rPr>
              <a:t>Сравни растения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259198" y="974508"/>
            <a:ext cx="2232025" cy="4193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D6913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Comic Sans MS" pitchFamily="66" charset="0"/>
              </a:rPr>
              <a:t>Общее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250199" y="3357868"/>
            <a:ext cx="2232025" cy="4193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D6913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Comic Sans MS" pitchFamily="66" charset="0"/>
              </a:rPr>
              <a:t>Различие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601706" y="1561356"/>
            <a:ext cx="3529013" cy="1728192"/>
          </a:xfrm>
          <a:prstGeom prst="plaque">
            <a:avLst/>
          </a:prstGeom>
          <a:solidFill>
            <a:schemeClr val="bg1"/>
          </a:solidFill>
          <a:ln w="28575">
            <a:solidFill>
              <a:srgbClr val="D6913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Травянистые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растения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приносят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пользу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75286" y="4065558"/>
            <a:ext cx="3144586" cy="680085"/>
          </a:xfrm>
          <a:prstGeom prst="plaque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Растёт повсюду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420" y="1124966"/>
            <a:ext cx="2555334" cy="1817326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xtLst/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932040" y="3997855"/>
            <a:ext cx="3988440" cy="1240155"/>
          </a:xfrm>
          <a:prstGeom prst="plaque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Растёт </a:t>
            </a:r>
            <a:r>
              <a:rPr lang="ru-RU" sz="2800" b="1" dirty="0">
                <a:latin typeface="Comic Sans MS" pitchFamily="66" charset="0"/>
              </a:rPr>
              <a:t>в </a:t>
            </a:r>
            <a:r>
              <a:rPr lang="ru-RU" sz="2800" b="1" dirty="0" smtClean="0">
                <a:latin typeface="Comic Sans MS" pitchFamily="66" charset="0"/>
              </a:rPr>
              <a:t>огороде,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ухаживает человек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14294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Клик мышкой</a:t>
            </a:r>
          </a:p>
          <a:p>
            <a:pPr algn="ctr"/>
            <a:r>
              <a:rPr lang="ru-RU" sz="1400" dirty="0" smtClean="0">
                <a:latin typeface="Comic Sans MS" pitchFamily="66" charset="0"/>
              </a:rPr>
              <a:t> на текст</a:t>
            </a:r>
            <a:endParaRPr lang="ru-RU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757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</p:childTnLst>
        </p:cTn>
      </p:par>
    </p:tnLst>
    <p:bldLst>
      <p:bldP spid="13315" grpId="0"/>
      <p:bldP spid="13318" grpId="0" animBg="1"/>
      <p:bldP spid="13319" grpId="0" animBg="1"/>
      <p:bldP spid="13320" grpId="0" animBg="1"/>
      <p:bldP spid="1332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149" y="121196"/>
            <a:ext cx="4032448" cy="9525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Растения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5720" y="2071682"/>
            <a:ext cx="342902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Растения, которые 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выращивает </a:t>
            </a:r>
            <a:r>
              <a:rPr lang="ru-RU" sz="2800" dirty="0" smtClean="0">
                <a:latin typeface="Comic Sans MS" pitchFamily="66" charset="0"/>
              </a:rPr>
              <a:t>человек </a:t>
            </a:r>
            <a:r>
              <a:rPr lang="ru-RU" sz="2800" dirty="0">
                <a:latin typeface="Comic Sans MS" pitchFamily="66" charset="0"/>
              </a:rPr>
              <a:t>специально.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0" y="2285996"/>
            <a:ext cx="37147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Растения, которые 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никто не сажает,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они растут сами по себе.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7158" y="1214426"/>
            <a:ext cx="321471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Культурные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572000" y="1259331"/>
            <a:ext cx="364333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Дикорастущие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419872" y="854820"/>
            <a:ext cx="288032" cy="274488"/>
          </a:xfrm>
          <a:prstGeom prst="straightConnector1">
            <a:avLst/>
          </a:prstGeom>
          <a:ln w="28575">
            <a:solidFill>
              <a:srgbClr val="D691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92713" y="854820"/>
            <a:ext cx="287909" cy="332951"/>
          </a:xfrm>
          <a:prstGeom prst="straightConnector1">
            <a:avLst/>
          </a:prstGeom>
          <a:ln w="28575">
            <a:solidFill>
              <a:srgbClr val="D691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8448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  <p:bldP spid="18437" grpId="0"/>
      <p:bldP spid="18438" grpId="0" animBg="1"/>
      <p:bldP spid="184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2976" y="133680"/>
            <a:ext cx="6357982" cy="2799965"/>
          </a:xfrm>
          <a:prstGeom prst="rect">
            <a:avLst/>
          </a:prstGeom>
          <a:noFill/>
          <a:ln w="28575">
            <a:solidFill>
              <a:srgbClr val="D6913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4573" y="3937620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1-берёза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3-камыш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4-крапива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071814"/>
            <a:ext cx="291389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Дикорастущие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3071814"/>
            <a:ext cx="295232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D6913E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Культурные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1520" y="3937619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2-огурец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5-пшеница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6-астра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944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222</Words>
  <Application>Microsoft Office PowerPoint</Application>
  <PresentationFormat>Экран (16:10)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Какое значение для человека имеют растения?</vt:lpstr>
      <vt:lpstr>Слайд 4</vt:lpstr>
      <vt:lpstr>Слайд 5</vt:lpstr>
      <vt:lpstr>Слайд 6</vt:lpstr>
      <vt:lpstr>Слайд 7</vt:lpstr>
      <vt:lpstr>Растения</vt:lpstr>
      <vt:lpstr>Слайд 9</vt:lpstr>
      <vt:lpstr>Культурные растения</vt:lpstr>
      <vt:lpstr> Плодовые культуры </vt:lpstr>
      <vt:lpstr> Овощные культуры </vt:lpstr>
      <vt:lpstr> Зерновые культуры </vt:lpstr>
      <vt:lpstr> Прядильные культуры </vt:lpstr>
      <vt:lpstr> Декоративные  растения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Дикорастущие и культурные растения.Никифорова Н.В.</dc:title>
  <dc:creator>Никифорова Наталья</dc:creator>
  <cp:lastModifiedBy>Kisulya</cp:lastModifiedBy>
  <cp:revision>93</cp:revision>
  <dcterms:created xsi:type="dcterms:W3CDTF">2018-02-05T13:42:04Z</dcterms:created>
  <dcterms:modified xsi:type="dcterms:W3CDTF">2020-05-04T08:42:22Z</dcterms:modified>
</cp:coreProperties>
</file>